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3" r:id="rId3"/>
    <p:sldId id="264" r:id="rId4"/>
    <p:sldId id="262" r:id="rId5"/>
    <p:sldId id="261" r:id="rId6"/>
    <p:sldId id="271" r:id="rId7"/>
    <p:sldId id="274" r:id="rId8"/>
    <p:sldId id="272" r:id="rId9"/>
    <p:sldId id="260" r:id="rId10"/>
    <p:sldId id="273" r:id="rId11"/>
    <p:sldId id="275" r:id="rId12"/>
    <p:sldId id="269"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6320" autoAdjust="0"/>
  </p:normalViewPr>
  <p:slideViewPr>
    <p:cSldViewPr snapToGrid="0" snapToObjects="1">
      <p:cViewPr varScale="1">
        <p:scale>
          <a:sx n="75" d="100"/>
          <a:sy n="75" d="100"/>
        </p:scale>
        <p:origin x="1896"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3" d="100"/>
          <a:sy n="63" d="100"/>
        </p:scale>
        <p:origin x="3206"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987BC-B0AA-43E0-9302-30ADD4916F24}" type="datetimeFigureOut">
              <a:rPr lang="en-AU" smtClean="0"/>
              <a:t>13/02/2020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A6C945-1377-4DFB-B1D5-8CF01CE671D8}" type="slidenum">
              <a:rPr lang="en-AU" smtClean="0"/>
              <a:t>‹#›</a:t>
            </a:fld>
            <a:endParaRPr lang="en-AU"/>
          </a:p>
        </p:txBody>
      </p:sp>
    </p:spTree>
    <p:extLst>
      <p:ext uri="{BB962C8B-B14F-4D97-AF65-F5344CB8AC3E}">
        <p14:creationId xmlns:p14="http://schemas.microsoft.com/office/powerpoint/2010/main" val="34481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Welcome to the short guide to illustrate how </a:t>
            </a:r>
            <a:r>
              <a:rPr lang="en-AU" b="1" dirty="0"/>
              <a:t>Requirement 4.3 Key Teaching Tasks </a:t>
            </a:r>
            <a:r>
              <a:rPr lang="en-AU" dirty="0"/>
              <a:t>can be approached and considered as part of your programme development presentation. I’m going to walk you through this step by step.</a:t>
            </a:r>
          </a:p>
          <a:p>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1</a:t>
            </a:fld>
            <a:endParaRPr lang="en-AU"/>
          </a:p>
        </p:txBody>
      </p:sp>
    </p:spTree>
    <p:extLst>
      <p:ext uri="{BB962C8B-B14F-4D97-AF65-F5344CB8AC3E}">
        <p14:creationId xmlns:p14="http://schemas.microsoft.com/office/powerpoint/2010/main" val="1320983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Some of the greatest demands in the life of a teacher arises from the diversity inherent in the teaching role. </a:t>
            </a:r>
          </a:p>
          <a:p>
            <a:endParaRPr lang="en-AU" dirty="0"/>
          </a:p>
          <a:p>
            <a:r>
              <a:rPr lang="en-AU" dirty="0"/>
              <a:t>Not only is the ‘typical learner’ more difficult to identify in each passing year, but so too,  as research increasingly uncovers the needs that diverse learners can bring to the classroom, expectations upon teachers naturally increase. </a:t>
            </a:r>
          </a:p>
          <a:p>
            <a:endParaRPr lang="en-AU" dirty="0"/>
          </a:p>
          <a:p>
            <a:r>
              <a:rPr lang="en-AU" dirty="0"/>
              <a:t>This then emphasises the importance of integrating the principles of C1 Readiness with B2 Diversity, leading to Key Teaching Tasks which meet the needs of today’s diverse educational landscapes. </a:t>
            </a:r>
          </a:p>
          <a:p>
            <a:endParaRPr lang="en-AU" dirty="0"/>
          </a:p>
          <a:p>
            <a:r>
              <a:rPr lang="en-AU" dirty="0"/>
              <a:t>Once again, partners will be a key resource in the identification of Key Teaching Tasks which show commitment to diversity.</a:t>
            </a:r>
          </a:p>
        </p:txBody>
      </p:sp>
      <p:sp>
        <p:nvSpPr>
          <p:cNvPr id="4" name="Slide Number Placeholder 3"/>
          <p:cNvSpPr>
            <a:spLocks noGrp="1"/>
          </p:cNvSpPr>
          <p:nvPr>
            <p:ph type="sldNum" sz="quarter" idx="5"/>
          </p:nvPr>
        </p:nvSpPr>
        <p:spPr/>
        <p:txBody>
          <a:bodyPr/>
          <a:lstStyle/>
          <a:p>
            <a:fld id="{D0A6C945-1377-4DFB-B1D5-8CF01CE671D8}" type="slidenum">
              <a:rPr lang="en-AU" smtClean="0"/>
              <a:t>10</a:t>
            </a:fld>
            <a:endParaRPr lang="en-AU"/>
          </a:p>
        </p:txBody>
      </p:sp>
    </p:spTree>
    <p:extLst>
      <p:ext uri="{BB962C8B-B14F-4D97-AF65-F5344CB8AC3E}">
        <p14:creationId xmlns:p14="http://schemas.microsoft.com/office/powerpoint/2010/main" val="3012856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Key Teaching Tasks make another connection within the Assessment Framework which should be observed. </a:t>
            </a:r>
          </a:p>
          <a:p>
            <a:endParaRPr lang="en-AU" dirty="0"/>
          </a:p>
          <a:p>
            <a:r>
              <a:rPr lang="en-AU" dirty="0"/>
              <a:t>The C2 Complexity principle is upheld by what is known as the Culminating Integrative Assessment. This is an assessment near graduation, which asks a student to bring together the totality of their capacities, skills and knowledges, against the context of an authentic practice problem. </a:t>
            </a:r>
          </a:p>
          <a:p>
            <a:endParaRPr lang="en-AU" dirty="0"/>
          </a:p>
          <a:p>
            <a:r>
              <a:rPr lang="en-AU" dirty="0"/>
              <a:t>If the Key Teaching Tasks have been well identified, they should have recognisable connections to the Culminating Integrative Assessment – that is, the teaching challenges that Key Teaching Tasks seek to address will almost inevitably be discussed in that integrative assessment. </a:t>
            </a:r>
          </a:p>
          <a:p>
            <a:endParaRPr lang="en-AU" dirty="0"/>
          </a:p>
          <a:p>
            <a:r>
              <a:rPr lang="en-AU" dirty="0"/>
              <a:t>So too, independent mastery of the Key Teaching Tasks will probably be evident and discussed in the context of the integrative assessment – and may possibly be revealed as parts of the solution which the student will be expected to have found. </a:t>
            </a:r>
          </a:p>
          <a:p>
            <a:endParaRPr lang="en-AU" dirty="0"/>
          </a:p>
          <a:p>
            <a:endParaRPr lang="en-AU" dirty="0"/>
          </a:p>
          <a:p>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11</a:t>
            </a:fld>
            <a:endParaRPr lang="en-AU"/>
          </a:p>
        </p:txBody>
      </p:sp>
    </p:spTree>
    <p:extLst>
      <p:ext uri="{BB962C8B-B14F-4D97-AF65-F5344CB8AC3E}">
        <p14:creationId xmlns:p14="http://schemas.microsoft.com/office/powerpoint/2010/main" val="4157615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It is important to note that while some of these tasks may be common across sectors, there will always be some key teaching tasks which relate particularly to some sectors more than others.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Page 13 of </a:t>
            </a:r>
            <a:r>
              <a:rPr lang="en-US" sz="1200" b="1" kern="1200" dirty="0">
                <a:solidFill>
                  <a:schemeClr val="tx1"/>
                </a:solidFill>
                <a:effectLst/>
                <a:latin typeface="+mn-lt"/>
                <a:ea typeface="+mn-ea"/>
                <a:cs typeface="+mn-cs"/>
              </a:rPr>
              <a:t>Appendix 2 </a:t>
            </a:r>
            <a:r>
              <a:rPr lang="en-US" sz="1200" kern="1200" dirty="0">
                <a:solidFill>
                  <a:schemeClr val="tx1"/>
                </a:solidFill>
                <a:effectLst/>
                <a:latin typeface="+mn-lt"/>
                <a:ea typeface="+mn-ea"/>
                <a:cs typeface="+mn-cs"/>
              </a:rPr>
              <a:t>gives some good examples of what the Key Teaching Tasks </a:t>
            </a:r>
            <a:r>
              <a:rPr lang="en-US" sz="1200" i="1" kern="1200" dirty="0">
                <a:solidFill>
                  <a:schemeClr val="tx1"/>
                </a:solidFill>
                <a:effectLst/>
                <a:latin typeface="+mn-lt"/>
                <a:ea typeface="+mn-ea"/>
                <a:cs typeface="+mn-cs"/>
              </a:rPr>
              <a:t>could</a:t>
            </a:r>
            <a:r>
              <a:rPr lang="en-US" sz="1200" kern="1200" dirty="0">
                <a:solidFill>
                  <a:schemeClr val="tx1"/>
                </a:solidFill>
                <a:effectLst/>
                <a:latin typeface="+mn-lt"/>
                <a:ea typeface="+mn-ea"/>
                <a:cs typeface="+mn-cs"/>
              </a:rPr>
              <a:t> look like – but it’s important to remember that </a:t>
            </a:r>
            <a:r>
              <a:rPr lang="en-US" sz="1200" kern="1200" dirty="0" err="1">
                <a:solidFill>
                  <a:schemeClr val="tx1"/>
                </a:solidFill>
                <a:effectLst/>
                <a:latin typeface="+mn-lt"/>
                <a:ea typeface="+mn-ea"/>
                <a:cs typeface="+mn-cs"/>
              </a:rPr>
              <a:t>organisational</a:t>
            </a:r>
            <a:r>
              <a:rPr lang="en-US" sz="1200" kern="1200" dirty="0">
                <a:solidFill>
                  <a:schemeClr val="tx1"/>
                </a:solidFill>
                <a:effectLst/>
                <a:latin typeface="+mn-lt"/>
                <a:ea typeface="+mn-ea"/>
                <a:cs typeface="+mn-cs"/>
              </a:rPr>
              <a:t> context, partnerships, and sector type can shape the tasks for particular programmes.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You will see some tasks on this slide, make your own judgement if they each meet the criteria for Key Teaching Tasks – that is, are they:</a:t>
            </a:r>
          </a:p>
          <a:p>
            <a:pPr lvl="0"/>
            <a:endParaRPr lang="en-US"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observable, measurable?</a:t>
            </a:r>
          </a:p>
          <a:p>
            <a:pPr marL="228600" lvl="0" indent="-228600">
              <a:buAutoNum type="arabicPeriod"/>
            </a:pPr>
            <a:r>
              <a:rPr lang="en-US" sz="1200" kern="1200" dirty="0">
                <a:solidFill>
                  <a:schemeClr val="tx1"/>
                </a:solidFill>
                <a:effectLst/>
                <a:latin typeface="+mn-lt"/>
                <a:ea typeface="+mn-ea"/>
                <a:cs typeface="+mn-cs"/>
              </a:rPr>
              <a:t>aligned to individual Standards, or possibly groups of Standards?</a:t>
            </a:r>
          </a:p>
          <a:p>
            <a:pPr marL="228600" lvl="0" indent="-228600">
              <a:buAutoNum type="arabicPeriod"/>
            </a:pPr>
            <a:r>
              <a:rPr lang="en-AU" sz="1200" dirty="0"/>
              <a:t>directly linked to practical, direct work with learners?</a:t>
            </a:r>
          </a:p>
          <a:p>
            <a:pPr marL="228600" lvl="0" indent="-228600">
              <a:buAutoNum type="arabicPeriod"/>
            </a:pPr>
            <a:endParaRPr lang="en-AU" sz="1200" dirty="0"/>
          </a:p>
          <a:p>
            <a:pPr marL="0" lvl="0" indent="0">
              <a:buNone/>
            </a:pPr>
            <a:r>
              <a:rPr lang="en-AU" sz="1200" dirty="0">
                <a:solidFill>
                  <a:srgbClr val="FF0000"/>
                </a:solidFill>
              </a:rPr>
              <a:t>(Each KTT is animated – click and read each KTT in turn)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mi-NZ" sz="1200" dirty="0"/>
          </a:p>
        </p:txBody>
      </p:sp>
      <p:sp>
        <p:nvSpPr>
          <p:cNvPr id="4" name="Slide Number Placeholder 3"/>
          <p:cNvSpPr>
            <a:spLocks noGrp="1"/>
          </p:cNvSpPr>
          <p:nvPr>
            <p:ph type="sldNum" sz="quarter" idx="5"/>
          </p:nvPr>
        </p:nvSpPr>
        <p:spPr/>
        <p:txBody>
          <a:bodyPr/>
          <a:lstStyle/>
          <a:p>
            <a:fld id="{D0A6C945-1377-4DFB-B1D5-8CF01CE671D8}" type="slidenum">
              <a:rPr lang="en-AU" smtClean="0"/>
              <a:t>12</a:t>
            </a:fld>
            <a:endParaRPr lang="en-AU"/>
          </a:p>
        </p:txBody>
      </p:sp>
    </p:spTree>
    <p:extLst>
      <p:ext uri="{BB962C8B-B14F-4D97-AF65-F5344CB8AC3E}">
        <p14:creationId xmlns:p14="http://schemas.microsoft.com/office/powerpoint/2010/main" val="3583462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concludes our slide presentation of the Key Teaching Tasks.  </a:t>
            </a:r>
          </a:p>
          <a:p>
            <a:endParaRPr lang="en-AU" dirty="0"/>
          </a:p>
          <a:p>
            <a:r>
              <a:rPr lang="en-AU"/>
              <a:t>Please be </a:t>
            </a:r>
            <a:r>
              <a:rPr lang="en-AU" dirty="0"/>
              <a:t>sure to view the other videos in </a:t>
            </a:r>
            <a:r>
              <a:rPr lang="en-AU"/>
              <a:t>this series, </a:t>
            </a:r>
            <a:r>
              <a:rPr lang="en-AU" dirty="0"/>
              <a:t>to understand how different elements of the Assessment Framework fit together. </a:t>
            </a:r>
          </a:p>
          <a:p>
            <a:endParaRPr lang="en-AU" dirty="0"/>
          </a:p>
          <a:p>
            <a:r>
              <a:rPr lang="en-AU" dirty="0"/>
              <a:t>For more assistance with the Key Teaching Tasks, or any other aspects of the new Initial Teacher Requirements, please contact your organisation’s designated Teaching Council ‘Lead Advisor’.</a:t>
            </a:r>
          </a:p>
          <a:p>
            <a:endParaRPr lang="en-AU" dirty="0">
              <a:highlight>
                <a:srgbClr val="FFFF00"/>
              </a:highlight>
            </a:endParaRPr>
          </a:p>
          <a:p>
            <a:r>
              <a:rPr lang="en-AU" b="1" dirty="0">
                <a:highlight>
                  <a:srgbClr val="FFFF00"/>
                </a:highlight>
              </a:rPr>
              <a:t>(Add in slide with LA photos and contact details)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highlight>
                  <a:srgbClr val="FFFF00"/>
                </a:highligh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13</a:t>
            </a:fld>
            <a:endParaRPr lang="en-AU"/>
          </a:p>
        </p:txBody>
      </p:sp>
    </p:spTree>
    <p:extLst>
      <p:ext uri="{BB962C8B-B14F-4D97-AF65-F5344CB8AC3E}">
        <p14:creationId xmlns:p14="http://schemas.microsoft.com/office/powerpoint/2010/main" val="562202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Key Teaching Tasks are an important element of the Assessment Framework. </a:t>
            </a:r>
          </a:p>
          <a:p>
            <a:endParaRPr lang="en-AU" dirty="0"/>
          </a:p>
          <a:p>
            <a:endParaRPr lang="en-AU" dirty="0"/>
          </a:p>
          <a:p>
            <a:r>
              <a:rPr lang="en-AU" dirty="0"/>
              <a:t>It’s the element of the Framework which links to the principle of READINESS – see principle C1.</a:t>
            </a:r>
          </a:p>
          <a:p>
            <a:endParaRPr lang="en-AU" dirty="0"/>
          </a:p>
          <a:p>
            <a:r>
              <a:rPr lang="en-AU" dirty="0"/>
              <a:t>The next slides will discuss the Key Teaching Tasks in more significant detail, and show how they can connect to other Assessment Framework elements.</a:t>
            </a:r>
          </a:p>
          <a:p>
            <a:endParaRPr lang="en-AU" dirty="0"/>
          </a:p>
          <a:p>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2</a:t>
            </a:fld>
            <a:endParaRPr lang="en-AU"/>
          </a:p>
        </p:txBody>
      </p:sp>
    </p:spTree>
    <p:extLst>
      <p:ext uri="{BB962C8B-B14F-4D97-AF65-F5344CB8AC3E}">
        <p14:creationId xmlns:p14="http://schemas.microsoft.com/office/powerpoint/2010/main" val="307172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a:t>Although the Assessment Framework can first appear as a ‘left to right’ linear model, </a:t>
            </a:r>
            <a:r>
              <a:rPr lang="mi-NZ" dirty="0" err="1"/>
              <a:t>it’s</a:t>
            </a:r>
            <a:r>
              <a:rPr lang="mi-NZ" dirty="0"/>
              <a:t> better understood as a multi-dimensional model, with the different principles interrelating in various ways. The Key Teaching Tasks are an ideal way to illustrate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mi-NZ" dirty="0"/>
          </a:p>
          <a:p>
            <a:pPr marL="0" marR="0" lvl="0" indent="0" algn="l" defTabSz="914400" rtl="0" eaLnBrk="1" fontAlgn="auto" latinLnBrk="0" hangingPunct="1">
              <a:lnSpc>
                <a:spcPct val="100000"/>
              </a:lnSpc>
              <a:spcBef>
                <a:spcPts val="0"/>
              </a:spcBef>
              <a:spcAft>
                <a:spcPts val="0"/>
              </a:spcAft>
              <a:buClrTx/>
              <a:buSzTx/>
              <a:buFontTx/>
              <a:buNone/>
              <a:tabLst/>
              <a:defRPr/>
            </a:pPr>
            <a:r>
              <a:rPr lang="mi-NZ" dirty="0"/>
              <a:t>The Key Teaching Tasks represent an approach to student </a:t>
            </a:r>
            <a:r>
              <a:rPr lang="mi-NZ" dirty="0" err="1"/>
              <a:t>assessment</a:t>
            </a:r>
            <a:r>
              <a:rPr lang="mi-NZ" dirty="0"/>
              <a:t> </a:t>
            </a:r>
            <a:r>
              <a:rPr lang="mi-NZ" dirty="0" err="1"/>
              <a:t>that’s</a:t>
            </a:r>
            <a:r>
              <a:rPr lang="mi-NZ" dirty="0"/>
              <a:t> distributed across the programme, yet still </a:t>
            </a:r>
            <a:r>
              <a:rPr lang="en-US" sz="1200" kern="1200" dirty="0">
                <a:solidFill>
                  <a:schemeClr val="tx1"/>
                </a:solidFill>
                <a:effectLst/>
                <a:latin typeface="+mn-lt"/>
                <a:ea typeface="+mn-ea"/>
                <a:cs typeface="+mn-cs"/>
              </a:rPr>
              <a:t>aligned to the </a:t>
            </a:r>
            <a:r>
              <a:rPr lang="en-US" sz="1200" i="1" kern="1200" dirty="0">
                <a:solidFill>
                  <a:schemeClr val="tx1"/>
                </a:solidFill>
                <a:effectLst/>
                <a:latin typeface="+mn-lt"/>
                <a:ea typeface="+mn-ea"/>
                <a:cs typeface="+mn-cs"/>
              </a:rPr>
              <a:t>Standards – </a:t>
            </a:r>
            <a:r>
              <a:rPr lang="en-US" sz="1200" i="0" kern="1200" dirty="0">
                <a:solidFill>
                  <a:schemeClr val="tx1"/>
                </a:solidFill>
                <a:effectLst/>
                <a:latin typeface="+mn-lt"/>
                <a:ea typeface="+mn-ea"/>
                <a:cs typeface="+mn-cs"/>
              </a:rPr>
              <a:t> you can see </a:t>
            </a:r>
            <a:r>
              <a:rPr lang="en-US" sz="1200" b="1" i="0" kern="1200" dirty="0">
                <a:solidFill>
                  <a:schemeClr val="tx1"/>
                </a:solidFill>
                <a:effectLst/>
                <a:latin typeface="+mn-lt"/>
                <a:ea typeface="+mn-ea"/>
                <a:cs typeface="+mn-cs"/>
              </a:rPr>
              <a:t>Section A </a:t>
            </a:r>
            <a:r>
              <a:rPr lang="en-US" sz="1200" i="0" kern="1200" dirty="0">
                <a:solidFill>
                  <a:schemeClr val="tx1"/>
                </a:solidFill>
                <a:effectLst/>
                <a:latin typeface="+mn-lt"/>
                <a:ea typeface="+mn-ea"/>
                <a:cs typeface="+mn-cs"/>
              </a:rPr>
              <a:t>of the Assessment Framework for more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Teaching Tasks also draw simultaneously upon the principles of </a:t>
            </a:r>
            <a:r>
              <a:rPr lang="en-US" sz="1200" b="1" kern="1200" dirty="0">
                <a:solidFill>
                  <a:schemeClr val="tx1"/>
                </a:solidFill>
                <a:effectLst/>
                <a:latin typeface="+mn-lt"/>
                <a:ea typeface="+mn-ea"/>
                <a:cs typeface="+mn-cs"/>
              </a:rPr>
              <a:t>Section B </a:t>
            </a:r>
            <a:r>
              <a:rPr lang="en-US" sz="1200" kern="1200" dirty="0">
                <a:solidFill>
                  <a:schemeClr val="tx1"/>
                </a:solidFill>
                <a:effectLst/>
                <a:latin typeface="+mn-lt"/>
                <a:ea typeface="+mn-ea"/>
                <a:cs typeface="+mn-cs"/>
              </a:rPr>
              <a:t>by integrating and expressing the principles of Variety, Diversity and Partnership.</a:t>
            </a:r>
            <a:endParaRPr lang="mi-NZ"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mi-NZ" dirty="0"/>
          </a:p>
          <a:p>
            <a:pPr marL="0" marR="0" lvl="0" indent="0" algn="l" defTabSz="914400" rtl="0" eaLnBrk="1" fontAlgn="auto" latinLnBrk="0" hangingPunct="1">
              <a:lnSpc>
                <a:spcPct val="100000"/>
              </a:lnSpc>
              <a:spcBef>
                <a:spcPts val="0"/>
              </a:spcBef>
              <a:spcAft>
                <a:spcPts val="0"/>
              </a:spcAft>
              <a:buClrTx/>
              <a:buSzTx/>
              <a:buFontTx/>
              <a:buNone/>
              <a:tabLst/>
              <a:defRPr/>
            </a:pPr>
            <a:r>
              <a:rPr lang="mi-NZ" dirty="0"/>
              <a:t>Key Teaching Tasks also have connections to the Culminating Integrative Assessment – this will be discussed shortly.</a:t>
            </a:r>
          </a:p>
          <a:p>
            <a:endParaRPr lang="mi-NZ" dirty="0"/>
          </a:p>
        </p:txBody>
      </p:sp>
      <p:sp>
        <p:nvSpPr>
          <p:cNvPr id="4" name="Slide Number Placeholder 3"/>
          <p:cNvSpPr>
            <a:spLocks noGrp="1"/>
          </p:cNvSpPr>
          <p:nvPr>
            <p:ph type="sldNum" sz="quarter" idx="5"/>
          </p:nvPr>
        </p:nvSpPr>
        <p:spPr/>
        <p:txBody>
          <a:bodyPr/>
          <a:lstStyle/>
          <a:p>
            <a:fld id="{D0A6C945-1377-4DFB-B1D5-8CF01CE671D8}" type="slidenum">
              <a:rPr lang="en-AU" smtClean="0"/>
              <a:t>3</a:t>
            </a:fld>
            <a:endParaRPr lang="en-AU"/>
          </a:p>
        </p:txBody>
      </p:sp>
    </p:spTree>
    <p:extLst>
      <p:ext uri="{BB962C8B-B14F-4D97-AF65-F5344CB8AC3E}">
        <p14:creationId xmlns:p14="http://schemas.microsoft.com/office/powerpoint/2010/main" val="2001778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From page 35 of the ITE Programme Approval Requirements, you will see the actual requirements for the Key Teaching Tasks. </a:t>
            </a:r>
          </a:p>
          <a:p>
            <a:endParaRPr lang="en-AU" dirty="0"/>
          </a:p>
          <a:p>
            <a:r>
              <a:rPr lang="en-AU" dirty="0"/>
              <a:t>On pages 11 to13 of </a:t>
            </a:r>
            <a:r>
              <a:rPr lang="en-AU" b="1" dirty="0"/>
              <a:t>Appendix 2 </a:t>
            </a:r>
            <a:r>
              <a:rPr lang="en-AU" dirty="0"/>
              <a:t>there’s more detail about how the Key Teaching Tasks can be framed against the Standards, and how they can be explained as progressions of professional task mastery.</a:t>
            </a:r>
          </a:p>
          <a:p>
            <a:endParaRPr lang="en-AU" dirty="0"/>
          </a:p>
          <a:p>
            <a:r>
              <a:rPr lang="mi-NZ" dirty="0"/>
              <a:t>The tasks themselves </a:t>
            </a:r>
            <a:r>
              <a:rPr lang="en-US" sz="1200" kern="1200" dirty="0">
                <a:solidFill>
                  <a:schemeClr val="tx1"/>
                </a:solidFill>
                <a:effectLst/>
                <a:latin typeface="+mn-lt"/>
                <a:ea typeface="+mn-ea"/>
                <a:cs typeface="+mn-cs"/>
              </a:rPr>
              <a:t>are observable and measurable, and describe student teacher actions that derive from the integration of knowledge, understanding and </a:t>
            </a:r>
            <a:r>
              <a:rPr lang="en-US" sz="1200" kern="1200" dirty="0" err="1">
                <a:solidFill>
                  <a:schemeClr val="tx1"/>
                </a:solidFill>
                <a:effectLst/>
                <a:latin typeface="+mn-lt"/>
                <a:ea typeface="+mn-ea"/>
                <a:cs typeface="+mn-cs"/>
              </a:rPr>
              <a:t>behaviour</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Key Teaching Tasks capture </a:t>
            </a:r>
            <a:r>
              <a:rPr lang="en-US" sz="1200" i="1" kern="1200" dirty="0">
                <a:solidFill>
                  <a:schemeClr val="tx1"/>
                </a:solidFill>
                <a:effectLst/>
                <a:latin typeface="+mn-lt"/>
                <a:ea typeface="+mn-ea"/>
                <a:cs typeface="+mn-cs"/>
              </a:rPr>
              <a:t>essential</a:t>
            </a:r>
            <a:r>
              <a:rPr lang="en-US" sz="1200" kern="1200" dirty="0">
                <a:solidFill>
                  <a:schemeClr val="tx1"/>
                </a:solidFill>
                <a:effectLst/>
                <a:latin typeface="+mn-lt"/>
                <a:ea typeface="+mn-ea"/>
                <a:cs typeface="+mn-cs"/>
              </a:rPr>
              <a:t> aspects of practical, professional teaching work – they are therefore high priority in the sense that they represent the aspects of work that a beginning teacher needs to have established mastery in - with independence when they enter the profession. </a:t>
            </a:r>
          </a:p>
          <a:p>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4</a:t>
            </a:fld>
            <a:endParaRPr lang="en-AU"/>
          </a:p>
        </p:txBody>
      </p:sp>
    </p:spTree>
    <p:extLst>
      <p:ext uri="{BB962C8B-B14F-4D97-AF65-F5344CB8AC3E}">
        <p14:creationId xmlns:p14="http://schemas.microsoft.com/office/powerpoint/2010/main" val="1991524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The Assessment Framework has been intentionally designed with a “Tight by Loose” orientation - this orientation is visible within the Key Teaching Tasks.</a:t>
            </a:r>
          </a:p>
          <a:p>
            <a:pPr lvl="0"/>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 ‘Tightness’ is the assessment integrity aligned towards the principle of Readiness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 “Looseness” is the sheer variety of approaches towards Key Teaching Tasks  which can fulfil that Readiness principle.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Regarding ‘Tightness’…you’ll see the table shows there are some factors which should be observed. A key aspect is the necessity for the Key Teaching Task to be oriented towards teacher behaviour – rather than teacher skill or disposition.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For example, it is possible to observe a teacher de-escalating a situation in which a student is angry and may be at risk of harming other students. But conversely, it is not directly possible to observe a teacher having a commitment to her/his own professional learning. Look at the Requirements for more detail about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Regarding ‘Looseness’…First, the Key Teaching Task is not a single assessment, but a collection of events where students can progressively show mastery.  This may be over the duration of the programme. </a:t>
            </a:r>
          </a:p>
          <a:p>
            <a:pPr lvl="0"/>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How, when, where, and with who this mastery is illustrated will be unique to each programme. These teaching tasks will be decided upon through close collaboration with partners, creating further opportunities for unique and diverse approaches.  </a:t>
            </a:r>
          </a:p>
          <a:p>
            <a:pPr lvl="0"/>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So in summary, observing the ‘Tight but Loose’ principle will be valuable in the design of your programme’s Key Teaching Tasks. </a:t>
            </a:r>
          </a:p>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0A6C945-1377-4DFB-B1D5-8CF01CE671D8}" type="slidenum">
              <a:rPr lang="en-AU" smtClean="0"/>
              <a:t>5</a:t>
            </a:fld>
            <a:endParaRPr lang="en-AU"/>
          </a:p>
        </p:txBody>
      </p:sp>
    </p:spTree>
    <p:extLst>
      <p:ext uri="{BB962C8B-B14F-4D97-AF65-F5344CB8AC3E}">
        <p14:creationId xmlns:p14="http://schemas.microsoft.com/office/powerpoint/2010/main" val="2778836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On this</a:t>
            </a:r>
            <a:r>
              <a:rPr lang="en-US" dirty="0"/>
              <a:t> sample grid you will see mapping examples of the Key Teaching Tasks against each Standard </a:t>
            </a:r>
            <a:r>
              <a:rPr lang="en-AU" dirty="0"/>
              <a:t>from page 12 of the Requirements, </a:t>
            </a:r>
            <a:r>
              <a:rPr lang="en-AU" b="1" dirty="0"/>
              <a:t>Appendix 2.</a:t>
            </a:r>
          </a:p>
          <a:p>
            <a:endParaRPr lang="en-AU" dirty="0"/>
          </a:p>
          <a:p>
            <a:r>
              <a:rPr lang="en-AU" dirty="0"/>
              <a:t>In this example, it shows that there are at least 11 Key Teaching Task assessment events across the programme. Following the same example, the first assessment event covers four of the six professional Standards. This in itself is not a problem as other Key Teaching Tasks create coverage across all the Standards.  </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This illustrates the A2 ‘Coverage with Rigour’ principle being utilised in the Key Teaching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6</a:t>
            </a:fld>
            <a:endParaRPr lang="en-AU"/>
          </a:p>
        </p:txBody>
      </p:sp>
    </p:spTree>
    <p:extLst>
      <p:ext uri="{BB962C8B-B14F-4D97-AF65-F5344CB8AC3E}">
        <p14:creationId xmlns:p14="http://schemas.microsoft.com/office/powerpoint/2010/main" val="2824106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Key Teaching Tasks do not replace the Standards, but represent the Standards in observable, measurable critical professional tasks. As such, it’s important that there is recognisable coverage of the six Standards across the 10 to 15 Key Teaching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AU" dirty="0"/>
              <a:t>Following on from the last slide, we’ve raised the connection of the Key Teaching Tasks (C1 Readiness principle), to the principle of ‘Coverage with Rigour’ – principle A2.</a:t>
            </a:r>
          </a:p>
          <a:p>
            <a:endParaRPr lang="en-AU" dirty="0"/>
          </a:p>
          <a:p>
            <a:r>
              <a:rPr lang="en-AU" dirty="0"/>
              <a:t>It’s important to recognise that the principles of ‘ Coverage with Rigour’ and ‘Contextualisation’ actually belong as a pair in this context – A1 and A2. The Requirements document recognises that the unique Conceptual Framework of each programme is an expression of that provider and the community which it serves. This contextualisation will be a ‘lens’ through which the programme views the Standards and how they are expressed and assessed. </a:t>
            </a:r>
          </a:p>
          <a:p>
            <a:endParaRPr lang="en-AU" dirty="0"/>
          </a:p>
          <a:p>
            <a:r>
              <a:rPr lang="en-AU" dirty="0"/>
              <a:t>Putting everything together, it can therefore be seen that the Key Teaching Tasks are drawing upon the Standards </a:t>
            </a:r>
            <a:r>
              <a:rPr lang="en-AU" i="1" dirty="0"/>
              <a:t>as recognised by that programme and community.</a:t>
            </a:r>
          </a:p>
          <a:p>
            <a:endParaRPr lang="en-AU" dirty="0"/>
          </a:p>
          <a:p>
            <a:endParaRPr lang="en-AU" dirty="0"/>
          </a:p>
          <a:p>
            <a:endParaRPr lang="en-AU" dirty="0"/>
          </a:p>
          <a:p>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7</a:t>
            </a:fld>
            <a:endParaRPr lang="en-AU"/>
          </a:p>
        </p:txBody>
      </p:sp>
    </p:spTree>
    <p:extLst>
      <p:ext uri="{BB962C8B-B14F-4D97-AF65-F5344CB8AC3E}">
        <p14:creationId xmlns:p14="http://schemas.microsoft.com/office/powerpoint/2010/main" val="1819903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This</a:t>
            </a:r>
            <a:r>
              <a:rPr lang="en-US" dirty="0"/>
              <a:t> sample grid, mapping examples of key teaching tasks against each Standard’</a:t>
            </a:r>
            <a:r>
              <a:rPr lang="en-AU" dirty="0"/>
              <a:t>s is from page 12 of the Requirements, </a:t>
            </a:r>
            <a:r>
              <a:rPr lang="en-AU" b="1" dirty="0"/>
              <a:t>Appendix 2</a:t>
            </a:r>
            <a:r>
              <a:rPr lang="en-AU" dirty="0"/>
              <a:t>.  It’s a good indication of how Key Teaching Tasks can be arranged in time so that a student has repeated opportunities to build mastery of what may initially be challenging professional tasks.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Independent mastery is not expected to be evidenced outright early in the programme - instead, the table shows how the earliest exposure to those tasks will be done with specific direction and direct supervision. Progressively over time, the programme will give repeated exposure of that student to those same tasks, but with increasing opportunity to take greater responsibility for the successful completion of that task.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Ultimately, all Key Teaching Tasks will need to be evidenced in assessment events as being completed accurately and independently.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Indirectly, it also shows how students within Initial Teacher Education’ programmes are not expected to show command of the Standards in isolation - instead they demonstrate this in alliance with professional colleagues – that is, ‘In a supported environment’.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8</a:t>
            </a:fld>
            <a:endParaRPr lang="en-AU"/>
          </a:p>
        </p:txBody>
      </p:sp>
    </p:spTree>
    <p:extLst>
      <p:ext uri="{BB962C8B-B14F-4D97-AF65-F5344CB8AC3E}">
        <p14:creationId xmlns:p14="http://schemas.microsoft.com/office/powerpoint/2010/main" val="1404877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 we’ve seen, the C1 Readiness principle connects in different ways to </a:t>
            </a:r>
            <a:r>
              <a:rPr lang="en-AU" b="1" i="1" dirty="0"/>
              <a:t>all</a:t>
            </a:r>
            <a:r>
              <a:rPr lang="en-AU" dirty="0"/>
              <a:t> the other key principles of the Assessment Framework. That said, the B3 Partnership principle has a </a:t>
            </a:r>
            <a:r>
              <a:rPr lang="en-AU" i="0" dirty="0"/>
              <a:t>particularly</a:t>
            </a:r>
            <a:r>
              <a:rPr lang="en-AU" dirty="0"/>
              <a:t> strong alliance with the C1 Readiness principle which is represented by the Key Teaching Tasks.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i="1" dirty="0"/>
              <a:t>Why is this? </a:t>
            </a:r>
          </a:p>
          <a:p>
            <a:r>
              <a:rPr lang="en-AU" dirty="0"/>
              <a:t>The inclusion of the Key Teaching Tasks in the Assessment Framework is partly at the request of the profession, who’ve asked for certainty in graduates being able to show mastery of critical professional tasks as beginning teachers.  This then is an indication of how well suited partners are to the identification and construction of Key Teaching Tasks – as well as the possibility of being involved in the assessment of the tasks.</a:t>
            </a:r>
          </a:p>
          <a:p>
            <a:endParaRPr lang="en-AU" dirty="0"/>
          </a:p>
          <a:p>
            <a:r>
              <a:rPr lang="en-AU" dirty="0"/>
              <a:t>Involvement of partners and professional practice sites should be at the level of </a:t>
            </a:r>
            <a:r>
              <a:rPr lang="en-AU" i="1" dirty="0"/>
              <a:t>collaboration</a:t>
            </a:r>
            <a:r>
              <a:rPr lang="en-AU" dirty="0"/>
              <a:t>, not consultation. This means that rather than being asked to give opinions about decisions already made, partners are genuinely involved as early as possible. True consultation gives the best opportunity to build sustainable and robust understandings about the Key Teaching Tasks, and how each partner is responsible.</a:t>
            </a:r>
          </a:p>
          <a:p>
            <a:endParaRPr lang="en-AU" dirty="0"/>
          </a:p>
        </p:txBody>
      </p:sp>
      <p:sp>
        <p:nvSpPr>
          <p:cNvPr id="4" name="Slide Number Placeholder 3"/>
          <p:cNvSpPr>
            <a:spLocks noGrp="1"/>
          </p:cNvSpPr>
          <p:nvPr>
            <p:ph type="sldNum" sz="quarter" idx="5"/>
          </p:nvPr>
        </p:nvSpPr>
        <p:spPr/>
        <p:txBody>
          <a:bodyPr/>
          <a:lstStyle/>
          <a:p>
            <a:fld id="{D0A6C945-1377-4DFB-B1D5-8CF01CE671D8}" type="slidenum">
              <a:rPr lang="en-AU" smtClean="0"/>
              <a:t>9</a:t>
            </a:fld>
            <a:endParaRPr lang="en-AU"/>
          </a:p>
        </p:txBody>
      </p:sp>
    </p:spTree>
    <p:extLst>
      <p:ext uri="{BB962C8B-B14F-4D97-AF65-F5344CB8AC3E}">
        <p14:creationId xmlns:p14="http://schemas.microsoft.com/office/powerpoint/2010/main" val="4209252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09817" y="2014151"/>
            <a:ext cx="9440562" cy="1927654"/>
          </a:xfrm>
        </p:spPr>
        <p:txBody>
          <a:bodyPr anchor="b"/>
          <a:lstStyle>
            <a:lvl1pPr algn="ctr">
              <a:defRPr sz="6000">
                <a:solidFill>
                  <a:schemeClr val="tx1"/>
                </a:solidFill>
              </a:defRPr>
            </a:lvl1pPr>
          </a:lstStyle>
          <a:p>
            <a:r>
              <a:rPr lang="en-US" dirty="0"/>
              <a:t>This is the </a:t>
            </a:r>
            <a:br>
              <a:rPr lang="en-US" dirty="0"/>
            </a:br>
            <a:r>
              <a:rPr lang="en-US" dirty="0"/>
              <a:t>title of your presentation</a:t>
            </a:r>
          </a:p>
        </p:txBody>
      </p:sp>
      <p:sp>
        <p:nvSpPr>
          <p:cNvPr id="3" name="Subtitle 2"/>
          <p:cNvSpPr>
            <a:spLocks noGrp="1"/>
          </p:cNvSpPr>
          <p:nvPr>
            <p:ph type="subTitle" idx="1" hasCustomPrompt="1"/>
          </p:nvPr>
        </p:nvSpPr>
        <p:spPr>
          <a:xfrm>
            <a:off x="1309817" y="4090086"/>
            <a:ext cx="9440562" cy="117389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This is your subtitle</a:t>
            </a:r>
          </a:p>
        </p:txBody>
      </p:sp>
    </p:spTree>
    <p:extLst>
      <p:ext uri="{BB962C8B-B14F-4D97-AF65-F5344CB8AC3E}">
        <p14:creationId xmlns:p14="http://schemas.microsoft.com/office/powerpoint/2010/main" val="43299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7680" y="396000"/>
            <a:ext cx="11255141" cy="1325563"/>
          </a:xfrm>
        </p:spPr>
        <p:txBody>
          <a:bodyPr/>
          <a:lstStyle/>
          <a:p>
            <a:r>
              <a:rPr lang="en-US" dirty="0"/>
              <a:t>Content slide columns header </a:t>
            </a:r>
          </a:p>
        </p:txBody>
      </p:sp>
      <p:sp>
        <p:nvSpPr>
          <p:cNvPr id="3" name="Content Placeholder 2"/>
          <p:cNvSpPr>
            <a:spLocks noGrp="1"/>
          </p:cNvSpPr>
          <p:nvPr>
            <p:ph sz="half" idx="1"/>
          </p:nvPr>
        </p:nvSpPr>
        <p:spPr>
          <a:xfrm>
            <a:off x="487680" y="1825625"/>
            <a:ext cx="5400000" cy="4351338"/>
          </a:xfrm>
        </p:spPr>
        <p:txBody>
          <a:body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6342821" y="1825625"/>
            <a:ext cx="5400000" cy="4351338"/>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14442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28FBD96-C0FF-6048-99EF-67C5A0182D62}"/>
              </a:ext>
            </a:extLst>
          </p:cNvPr>
          <p:cNvSpPr>
            <a:spLocks noGrp="1"/>
          </p:cNvSpPr>
          <p:nvPr>
            <p:ph type="pic" sz="quarter" idx="10"/>
          </p:nvPr>
        </p:nvSpPr>
        <p:spPr>
          <a:xfrm>
            <a:off x="396000" y="468000"/>
            <a:ext cx="5449888" cy="5760000"/>
          </a:xfrm>
        </p:spPr>
        <p:txBody>
          <a:bodyPr/>
          <a:lstStyle>
            <a:lvl1pPr marL="0" indent="0">
              <a:buNone/>
              <a:defRPr/>
            </a:lvl1pPr>
          </a:lstStyle>
          <a:p>
            <a:r>
              <a:rPr lang="en-US"/>
              <a:t>Click icon to add picture</a:t>
            </a:r>
            <a:endParaRPr lang="en-US" dirty="0"/>
          </a:p>
        </p:txBody>
      </p:sp>
      <p:sp>
        <p:nvSpPr>
          <p:cNvPr id="6" name="Text Placeholder 5">
            <a:extLst>
              <a:ext uri="{FF2B5EF4-FFF2-40B4-BE49-F238E27FC236}">
                <a16:creationId xmlns:a16="http://schemas.microsoft.com/office/drawing/2014/main" id="{448E91D3-9F73-A741-8F8F-B8B5A632AFD6}"/>
              </a:ext>
            </a:extLst>
          </p:cNvPr>
          <p:cNvSpPr>
            <a:spLocks noGrp="1"/>
          </p:cNvSpPr>
          <p:nvPr>
            <p:ph type="body" sz="quarter" idx="11"/>
          </p:nvPr>
        </p:nvSpPr>
        <p:spPr>
          <a:xfrm>
            <a:off x="6264275" y="1346885"/>
            <a:ext cx="5437188" cy="4201427"/>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7288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3E6FE3E-2D59-A249-8AD8-744690F60D96}"/>
              </a:ext>
            </a:extLst>
          </p:cNvPr>
          <p:cNvSpPr>
            <a:spLocks noGrp="1"/>
          </p:cNvSpPr>
          <p:nvPr>
            <p:ph sz="quarter" idx="10" hasCustomPrompt="1"/>
          </p:nvPr>
        </p:nvSpPr>
        <p:spPr>
          <a:xfrm>
            <a:off x="487681" y="396000"/>
            <a:ext cx="11242887" cy="5760000"/>
          </a:xfrm>
        </p:spPr>
        <p:txBody>
          <a:bodyPr/>
          <a:lstStyle/>
          <a:p>
            <a:pPr lvl="0"/>
            <a:r>
              <a:rPr lang="en-US" dirty="0"/>
              <a:t>Full page slide, use for text </a:t>
            </a:r>
            <a:r>
              <a:rPr lang="en-US"/>
              <a:t>or images</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93069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8">
            <a:extLst>
              <a:ext uri="{FF2B5EF4-FFF2-40B4-BE49-F238E27FC236}">
                <a16:creationId xmlns:a16="http://schemas.microsoft.com/office/drawing/2014/main" id="{BEB4FFDA-86E5-BB4B-BFC0-EE2D472D6FD6}"/>
              </a:ext>
            </a:extLst>
          </p:cNvPr>
          <p:cNvSpPr>
            <a:spLocks noGrp="1"/>
          </p:cNvSpPr>
          <p:nvPr>
            <p:ph type="title" hasCustomPrompt="1"/>
          </p:nvPr>
        </p:nvSpPr>
        <p:spPr>
          <a:xfrm>
            <a:off x="3028749" y="1058009"/>
            <a:ext cx="6096000" cy="491522"/>
          </a:xfrm>
        </p:spPr>
        <p:txBody>
          <a:bodyPr/>
          <a:lstStyle>
            <a:lvl1pPr algn="ctr">
              <a:defRPr>
                <a:solidFill>
                  <a:schemeClr val="accent1"/>
                </a:solidFill>
              </a:defRPr>
            </a:lvl1pPr>
          </a:lstStyle>
          <a:p>
            <a:r>
              <a:rPr lang="en-US" dirty="0" err="1"/>
              <a:t>Whakatauki</a:t>
            </a:r>
            <a:endParaRPr lang="en-US" dirty="0"/>
          </a:p>
        </p:txBody>
      </p:sp>
      <p:sp>
        <p:nvSpPr>
          <p:cNvPr id="2" name="TextBox 1">
            <a:extLst>
              <a:ext uri="{FF2B5EF4-FFF2-40B4-BE49-F238E27FC236}">
                <a16:creationId xmlns:a16="http://schemas.microsoft.com/office/drawing/2014/main" id="{45091731-1DFE-A343-9B79-EF26F431359B}"/>
              </a:ext>
            </a:extLst>
          </p:cNvPr>
          <p:cNvSpPr txBox="1"/>
          <p:nvPr userDrawn="1"/>
        </p:nvSpPr>
        <p:spPr>
          <a:xfrm>
            <a:off x="6953956" y="1320800"/>
            <a:ext cx="184731" cy="369332"/>
          </a:xfrm>
          <a:prstGeom prst="rect">
            <a:avLst/>
          </a:prstGeom>
          <a:noFill/>
        </p:spPr>
        <p:txBody>
          <a:bodyPr wrap="none" rtlCol="0">
            <a:spAutoFit/>
          </a:bodyPr>
          <a:lstStyle/>
          <a:p>
            <a:endParaRPr lang="en-US" dirty="0"/>
          </a:p>
        </p:txBody>
      </p:sp>
      <p:sp>
        <p:nvSpPr>
          <p:cNvPr id="6" name="Text Placeholder 5">
            <a:extLst>
              <a:ext uri="{FF2B5EF4-FFF2-40B4-BE49-F238E27FC236}">
                <a16:creationId xmlns:a16="http://schemas.microsoft.com/office/drawing/2014/main" id="{66175974-FBF9-0043-88A8-296AE611127D}"/>
              </a:ext>
            </a:extLst>
          </p:cNvPr>
          <p:cNvSpPr>
            <a:spLocks noGrp="1"/>
          </p:cNvSpPr>
          <p:nvPr>
            <p:ph type="body" sz="quarter" idx="10" hasCustomPrompt="1"/>
          </p:nvPr>
        </p:nvSpPr>
        <p:spPr>
          <a:xfrm>
            <a:off x="2370138" y="2178050"/>
            <a:ext cx="7405687" cy="33305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 this slide is ONLY for  </a:t>
            </a:r>
            <a:r>
              <a:rPr lang="en-US" dirty="0" err="1"/>
              <a:t>whakatauki</a:t>
            </a:r>
            <a:endParaRPr lang="en-US" dirty="0"/>
          </a:p>
        </p:txBody>
      </p:sp>
    </p:spTree>
    <p:extLst>
      <p:ext uri="{BB962C8B-B14F-4D97-AF65-F5344CB8AC3E}">
        <p14:creationId xmlns:p14="http://schemas.microsoft.com/office/powerpoint/2010/main" val="34506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7F473BC-6E46-FF4C-B104-2792606B423F}"/>
              </a:ext>
            </a:extLst>
          </p:cNvPr>
          <p:cNvSpPr>
            <a:spLocks noGrp="1"/>
          </p:cNvSpPr>
          <p:nvPr>
            <p:ph type="title" hasCustomPrompt="1"/>
          </p:nvPr>
        </p:nvSpPr>
        <p:spPr>
          <a:xfrm>
            <a:off x="3048000" y="1289016"/>
            <a:ext cx="6096000" cy="491522"/>
          </a:xfrm>
        </p:spPr>
        <p:txBody>
          <a:bodyPr/>
          <a:lstStyle>
            <a:lvl1pPr algn="ctr">
              <a:defRPr>
                <a:solidFill>
                  <a:schemeClr val="bg1"/>
                </a:solidFill>
              </a:defRPr>
            </a:lvl1pPr>
          </a:lstStyle>
          <a:p>
            <a:r>
              <a:rPr lang="en-US" dirty="0"/>
              <a:t>Karakia</a:t>
            </a:r>
          </a:p>
        </p:txBody>
      </p:sp>
      <p:sp>
        <p:nvSpPr>
          <p:cNvPr id="8" name="Text Placeholder 5">
            <a:extLst>
              <a:ext uri="{FF2B5EF4-FFF2-40B4-BE49-F238E27FC236}">
                <a16:creationId xmlns:a16="http://schemas.microsoft.com/office/drawing/2014/main" id="{10F8916D-8CF1-9043-9A7E-235DE95DEAE4}"/>
              </a:ext>
            </a:extLst>
          </p:cNvPr>
          <p:cNvSpPr>
            <a:spLocks noGrp="1"/>
          </p:cNvSpPr>
          <p:nvPr>
            <p:ph type="body" sz="quarter" idx="10" hasCustomPrompt="1"/>
          </p:nvPr>
        </p:nvSpPr>
        <p:spPr>
          <a:xfrm>
            <a:off x="2370138" y="2178050"/>
            <a:ext cx="7405687" cy="33305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 this slide is ONLY for </a:t>
            </a:r>
            <a:r>
              <a:rPr lang="en-US" dirty="0" err="1"/>
              <a:t>karakia</a:t>
            </a:r>
            <a:endParaRPr lang="en-US" dirty="0"/>
          </a:p>
        </p:txBody>
      </p:sp>
    </p:spTree>
    <p:extLst>
      <p:ext uri="{BB962C8B-B14F-4D97-AF65-F5344CB8AC3E}">
        <p14:creationId xmlns:p14="http://schemas.microsoft.com/office/powerpoint/2010/main" val="26671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7680" y="396000"/>
            <a:ext cx="11255141" cy="1325563"/>
          </a:xfrm>
        </p:spPr>
        <p:txBody>
          <a:bodyPr/>
          <a:lstStyle/>
          <a:p>
            <a:r>
              <a:rPr lang="en-US" dirty="0"/>
              <a:t>Content slide header</a:t>
            </a:r>
          </a:p>
        </p:txBody>
      </p:sp>
      <p:sp>
        <p:nvSpPr>
          <p:cNvPr id="3" name="Content Placeholder 2"/>
          <p:cNvSpPr>
            <a:spLocks noGrp="1"/>
          </p:cNvSpPr>
          <p:nvPr>
            <p:ph idx="1" hasCustomPrompt="1"/>
          </p:nvPr>
        </p:nvSpPr>
        <p:spPr/>
        <p:txBody>
          <a:bodyPr/>
          <a:lstStyle>
            <a:lvl2pPr marL="800100" indent="-342900">
              <a:buFont typeface="Arial" panose="020B0604020202020204" pitchFamily="34" charset="0"/>
              <a:buChar char="•"/>
              <a:defRPr/>
            </a:lvl2pPr>
          </a:lstStyle>
          <a:p>
            <a:pPr lvl="0"/>
            <a:r>
              <a:rPr lang="en-US" dirty="0"/>
              <a:t>Content slide, use this for most of your content</a:t>
            </a:r>
          </a:p>
          <a:p>
            <a:pPr lvl="1"/>
            <a:endParaRPr lang="en-US" dirty="0"/>
          </a:p>
        </p:txBody>
      </p:sp>
    </p:spTree>
    <p:extLst>
      <p:ext uri="{BB962C8B-B14F-4D97-AF65-F5344CB8AC3E}">
        <p14:creationId xmlns:p14="http://schemas.microsoft.com/office/powerpoint/2010/main" val="379444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7680" y="396000"/>
            <a:ext cx="11255141" cy="1325563"/>
          </a:xfrm>
        </p:spPr>
        <p:txBody>
          <a:bodyPr/>
          <a:lstStyle/>
          <a:p>
            <a:r>
              <a:rPr lang="en-US" dirty="0"/>
              <a:t>Content slide header</a:t>
            </a:r>
          </a:p>
        </p:txBody>
      </p:sp>
      <p:sp>
        <p:nvSpPr>
          <p:cNvPr id="3" name="Content Placeholder 2"/>
          <p:cNvSpPr>
            <a:spLocks noGrp="1"/>
          </p:cNvSpPr>
          <p:nvPr>
            <p:ph idx="1" hasCustomPrompt="1"/>
          </p:nvPr>
        </p:nvSpPr>
        <p:spPr/>
        <p:txBody>
          <a:bodyPr/>
          <a:lstStyle>
            <a:lvl1pPr marL="732600">
              <a:defRPr/>
            </a:lvl1pPr>
            <a:lvl2pPr marL="800100" indent="-342900">
              <a:buFont typeface="Arial" panose="020B0604020202020204" pitchFamily="34" charset="0"/>
              <a:buChar char="•"/>
              <a:defRPr/>
            </a:lvl2pPr>
          </a:lstStyle>
          <a:p>
            <a:pPr lvl="0"/>
            <a:r>
              <a:rPr lang="en-US" dirty="0"/>
              <a:t>Content slide, use this for most of your content</a:t>
            </a:r>
          </a:p>
          <a:p>
            <a:pPr lvl="1"/>
            <a:endParaRPr lang="en-US" dirty="0"/>
          </a:p>
        </p:txBody>
      </p:sp>
    </p:spTree>
    <p:extLst>
      <p:ext uri="{BB962C8B-B14F-4D97-AF65-F5344CB8AC3E}">
        <p14:creationId xmlns:p14="http://schemas.microsoft.com/office/powerpoint/2010/main" val="306152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A56F-1C3A-454D-94F9-EFA1EA80B0C2}"/>
              </a:ext>
            </a:extLst>
          </p:cNvPr>
          <p:cNvSpPr>
            <a:spLocks noGrp="1"/>
          </p:cNvSpPr>
          <p:nvPr>
            <p:ph type="title" hasCustomPrompt="1"/>
          </p:nvPr>
        </p:nvSpPr>
        <p:spPr/>
        <p:txBody>
          <a:bodyPr/>
          <a:lstStyle>
            <a:lvl1pPr>
              <a:defRPr>
                <a:solidFill>
                  <a:schemeClr val="bg1"/>
                </a:solidFill>
              </a:defRPr>
            </a:lvl1pPr>
          </a:lstStyle>
          <a:p>
            <a:r>
              <a:rPr lang="en-US" dirty="0"/>
              <a:t>Alternative content slide header</a:t>
            </a:r>
          </a:p>
        </p:txBody>
      </p:sp>
      <p:sp>
        <p:nvSpPr>
          <p:cNvPr id="4" name="Text Placeholder 3">
            <a:extLst>
              <a:ext uri="{FF2B5EF4-FFF2-40B4-BE49-F238E27FC236}">
                <a16:creationId xmlns:a16="http://schemas.microsoft.com/office/drawing/2014/main" id="{8FC95255-C5B7-534E-98E7-D755F16018E7}"/>
              </a:ext>
            </a:extLst>
          </p:cNvPr>
          <p:cNvSpPr>
            <a:spLocks noGrp="1"/>
          </p:cNvSpPr>
          <p:nvPr>
            <p:ph type="body" sz="quarter" idx="10" hasCustomPrompt="1"/>
          </p:nvPr>
        </p:nvSpPr>
        <p:spPr>
          <a:xfrm>
            <a:off x="482600" y="1841500"/>
            <a:ext cx="11293475" cy="4533900"/>
          </a:xfr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en-US" dirty="0"/>
              <a:t>Alternative content slide, use this slide sparingly</a:t>
            </a:r>
          </a:p>
        </p:txBody>
      </p:sp>
    </p:spTree>
    <p:extLst>
      <p:ext uri="{BB962C8B-B14F-4D97-AF65-F5344CB8AC3E}">
        <p14:creationId xmlns:p14="http://schemas.microsoft.com/office/powerpoint/2010/main" val="313514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F6F87-6EC6-544E-AAB9-D6F35D9B4457}"/>
              </a:ext>
            </a:extLst>
          </p:cNvPr>
          <p:cNvSpPr>
            <a:spLocks noGrp="1"/>
          </p:cNvSpPr>
          <p:nvPr>
            <p:ph type="title" hasCustomPrompt="1"/>
          </p:nvPr>
        </p:nvSpPr>
        <p:spPr>
          <a:xfrm>
            <a:off x="449179" y="2201463"/>
            <a:ext cx="5492819" cy="2455077"/>
          </a:xfrm>
        </p:spPr>
        <p:txBody>
          <a:bodyPr/>
          <a:lstStyle/>
          <a:p>
            <a:r>
              <a:rPr lang="en-US" dirty="0"/>
              <a:t>Divider or new section slide</a:t>
            </a:r>
          </a:p>
        </p:txBody>
      </p:sp>
    </p:spTree>
    <p:extLst>
      <p:ext uri="{BB962C8B-B14F-4D97-AF65-F5344CB8AC3E}">
        <p14:creationId xmlns:p14="http://schemas.microsoft.com/office/powerpoint/2010/main" val="29730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9663CEC-4BEC-2248-97BA-831C9FD59F74}"/>
              </a:ext>
            </a:extLst>
          </p:cNvPr>
          <p:cNvSpPr>
            <a:spLocks noGrp="1"/>
          </p:cNvSpPr>
          <p:nvPr>
            <p:ph type="title" hasCustomPrompt="1"/>
          </p:nvPr>
        </p:nvSpPr>
        <p:spPr>
          <a:xfrm>
            <a:off x="5194174" y="2312674"/>
            <a:ext cx="5492819" cy="2455077"/>
          </a:xfrm>
        </p:spPr>
        <p:txBody>
          <a:bodyPr/>
          <a:lstStyle>
            <a:lvl1pPr>
              <a:defRPr>
                <a:solidFill>
                  <a:schemeClr val="bg1"/>
                </a:solidFill>
              </a:defRPr>
            </a:lvl1pPr>
          </a:lstStyle>
          <a:p>
            <a:r>
              <a:rPr lang="en-US" dirty="0"/>
              <a:t>Divider or new section slide</a:t>
            </a:r>
          </a:p>
        </p:txBody>
      </p:sp>
    </p:spTree>
    <p:extLst>
      <p:ext uri="{BB962C8B-B14F-4D97-AF65-F5344CB8AC3E}">
        <p14:creationId xmlns:p14="http://schemas.microsoft.com/office/powerpoint/2010/main" val="91858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EAF35-B037-4940-804F-19BC055ADB2A}"/>
              </a:ext>
            </a:extLst>
          </p:cNvPr>
          <p:cNvSpPr>
            <a:spLocks noGrp="1"/>
          </p:cNvSpPr>
          <p:nvPr>
            <p:ph type="title" hasCustomPrompt="1"/>
          </p:nvPr>
        </p:nvSpPr>
        <p:spPr>
          <a:xfrm>
            <a:off x="3212757" y="2403992"/>
            <a:ext cx="7047253" cy="2155651"/>
          </a:xfrm>
        </p:spPr>
        <p:txBody>
          <a:bodyPr/>
          <a:lstStyle>
            <a:lvl1pPr algn="ctr">
              <a:defRPr/>
            </a:lvl1pPr>
          </a:lstStyle>
          <a:p>
            <a:r>
              <a:rPr lang="en-US" dirty="0"/>
              <a:t>“This slide is just for quotes”</a:t>
            </a:r>
          </a:p>
        </p:txBody>
      </p:sp>
      <p:sp>
        <p:nvSpPr>
          <p:cNvPr id="4" name="Text Placeholder 3">
            <a:extLst>
              <a:ext uri="{FF2B5EF4-FFF2-40B4-BE49-F238E27FC236}">
                <a16:creationId xmlns:a16="http://schemas.microsoft.com/office/drawing/2014/main" id="{98DA84B0-B096-6246-B12E-527E67C32E84}"/>
              </a:ext>
            </a:extLst>
          </p:cNvPr>
          <p:cNvSpPr>
            <a:spLocks noGrp="1"/>
          </p:cNvSpPr>
          <p:nvPr>
            <p:ph type="body" sz="quarter" idx="10" hasCustomPrompt="1"/>
          </p:nvPr>
        </p:nvSpPr>
        <p:spPr>
          <a:xfrm>
            <a:off x="3225800" y="4719638"/>
            <a:ext cx="7031038" cy="384175"/>
          </a:xfrm>
        </p:spPr>
        <p:txBody>
          <a:bodyPr>
            <a:normAutofit/>
          </a:bodyPr>
          <a:lstStyle>
            <a:lvl1pPr marL="0" indent="0" algn="r">
              <a:buNone/>
              <a:defRPr sz="2000"/>
            </a:lvl1pPr>
          </a:lstStyle>
          <a:p>
            <a:pPr lvl="0"/>
            <a:r>
              <a:rPr lang="en-US" dirty="0"/>
              <a:t>Source of the quote</a:t>
            </a:r>
          </a:p>
        </p:txBody>
      </p:sp>
    </p:spTree>
    <p:extLst>
      <p:ext uri="{BB962C8B-B14F-4D97-AF65-F5344CB8AC3E}">
        <p14:creationId xmlns:p14="http://schemas.microsoft.com/office/powerpoint/2010/main" val="341121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7680" y="365127"/>
            <a:ext cx="11255141"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87680" y="1825625"/>
            <a:ext cx="11255141"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1993533"/>
      </p:ext>
    </p:extLst>
  </p:cSld>
  <p:clrMap bg1="lt1" tx1="dk1" bg2="lt2" tx2="dk2" accent1="accent1" accent2="accent2" accent3="accent3" accent4="accent4" accent5="accent5" accent6="accent6" hlink="hlink" folHlink="folHlink"/>
  <p:sldLayoutIdLst>
    <p:sldLayoutId id="2147483661" r:id="rId1"/>
    <p:sldLayoutId id="2147483688" r:id="rId2"/>
    <p:sldLayoutId id="2147483687" r:id="rId3"/>
    <p:sldLayoutId id="2147483662" r:id="rId4"/>
    <p:sldLayoutId id="2147483693" r:id="rId5"/>
    <p:sldLayoutId id="2147483689" r:id="rId6"/>
    <p:sldLayoutId id="2147483685" r:id="rId7"/>
    <p:sldLayoutId id="2147483690" r:id="rId8"/>
    <p:sldLayoutId id="2147483692" r:id="rId9"/>
    <p:sldLayoutId id="2147483664" r:id="rId10"/>
    <p:sldLayoutId id="2147483691"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588D-C8DB-8B4D-B0BA-4F334F703D40}"/>
              </a:ext>
            </a:extLst>
          </p:cNvPr>
          <p:cNvSpPr>
            <a:spLocks noGrp="1"/>
          </p:cNvSpPr>
          <p:nvPr>
            <p:ph type="ctrTitle"/>
          </p:nvPr>
        </p:nvSpPr>
        <p:spPr>
          <a:xfrm>
            <a:off x="1375719" y="2786366"/>
            <a:ext cx="9440562" cy="1927654"/>
          </a:xfrm>
        </p:spPr>
        <p:txBody>
          <a:bodyPr>
            <a:normAutofit fontScale="90000"/>
          </a:bodyPr>
          <a:lstStyle/>
          <a:p>
            <a:r>
              <a:rPr lang="en-US" dirty="0"/>
              <a:t>Requirement 4.3</a:t>
            </a:r>
            <a:br>
              <a:rPr lang="en-US" dirty="0"/>
            </a:br>
            <a:br>
              <a:rPr lang="en-US" dirty="0"/>
            </a:br>
            <a:r>
              <a:rPr lang="en-US" i="1" dirty="0"/>
              <a:t>‘Key Teaching Tasks’</a:t>
            </a:r>
          </a:p>
        </p:txBody>
      </p:sp>
    </p:spTree>
    <p:extLst>
      <p:ext uri="{BB962C8B-B14F-4D97-AF65-F5344CB8AC3E}">
        <p14:creationId xmlns:p14="http://schemas.microsoft.com/office/powerpoint/2010/main" val="1895532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text&#10;&#10;Description automatically generated">
            <a:extLst>
              <a:ext uri="{FF2B5EF4-FFF2-40B4-BE49-F238E27FC236}">
                <a16:creationId xmlns:a16="http://schemas.microsoft.com/office/drawing/2014/main" id="{5BEB321C-6603-45B7-A150-A5168C4B60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6447" y="688067"/>
            <a:ext cx="8255774" cy="5481865"/>
          </a:xfrm>
          <a:prstGeom prst="rect">
            <a:avLst/>
          </a:prstGeom>
          <a:ln>
            <a:solidFill>
              <a:schemeClr val="accent1"/>
            </a:solidFill>
          </a:ln>
        </p:spPr>
      </p:pic>
      <p:sp>
        <p:nvSpPr>
          <p:cNvPr id="6" name="Rectangle: Rounded Corners 5">
            <a:extLst>
              <a:ext uri="{FF2B5EF4-FFF2-40B4-BE49-F238E27FC236}">
                <a16:creationId xmlns:a16="http://schemas.microsoft.com/office/drawing/2014/main" id="{C6087BFC-D37B-4456-AB3C-91CE8D0A30F0}"/>
              </a:ext>
            </a:extLst>
          </p:cNvPr>
          <p:cNvSpPr/>
          <p:nvPr/>
        </p:nvSpPr>
        <p:spPr>
          <a:xfrm>
            <a:off x="8997573" y="1955441"/>
            <a:ext cx="2071078" cy="1129323"/>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Rounded Corners 4">
            <a:extLst>
              <a:ext uri="{FF2B5EF4-FFF2-40B4-BE49-F238E27FC236}">
                <a16:creationId xmlns:a16="http://schemas.microsoft.com/office/drawing/2014/main" id="{5D82D53A-1A5D-4371-8420-E006E6818494}"/>
              </a:ext>
            </a:extLst>
          </p:cNvPr>
          <p:cNvSpPr/>
          <p:nvPr/>
        </p:nvSpPr>
        <p:spPr>
          <a:xfrm>
            <a:off x="5829133" y="3250083"/>
            <a:ext cx="1664678" cy="1817793"/>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897F37A1-CBE3-442E-8C97-C5F1A7D1B641}"/>
              </a:ext>
            </a:extLst>
          </p:cNvPr>
          <p:cNvCxnSpPr>
            <a:cxnSpLocks/>
          </p:cNvCxnSpPr>
          <p:nvPr/>
        </p:nvCxnSpPr>
        <p:spPr>
          <a:xfrm flipV="1">
            <a:off x="7493811" y="3075832"/>
            <a:ext cx="1555260" cy="348501"/>
          </a:xfrm>
          <a:prstGeom prst="line">
            <a:avLst/>
          </a:prstGeom>
          <a:ln w="571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C71C50F-3CE9-49BB-A161-D1A04F45D656}"/>
              </a:ext>
            </a:extLst>
          </p:cNvPr>
          <p:cNvSpPr txBox="1"/>
          <p:nvPr/>
        </p:nvSpPr>
        <p:spPr>
          <a:xfrm rot="19150630">
            <a:off x="-310114" y="2711474"/>
            <a:ext cx="7153121" cy="1077218"/>
          </a:xfrm>
          <a:prstGeom prst="rect">
            <a:avLst/>
          </a:prstGeom>
          <a:solidFill>
            <a:schemeClr val="accent1">
              <a:lumMod val="75000"/>
            </a:schemeClr>
          </a:solidFill>
        </p:spPr>
        <p:txBody>
          <a:bodyPr wrap="square" rtlCol="0">
            <a:spAutoFit/>
          </a:bodyPr>
          <a:lstStyle/>
          <a:p>
            <a:pPr algn="ctr"/>
            <a:r>
              <a:rPr lang="en-AU" sz="3200" dirty="0">
                <a:solidFill>
                  <a:schemeClr val="bg1"/>
                </a:solidFill>
              </a:rPr>
              <a:t>Connecting the Key Teaching Tasks with Diversity </a:t>
            </a:r>
          </a:p>
        </p:txBody>
      </p:sp>
    </p:spTree>
    <p:extLst>
      <p:ext uri="{BB962C8B-B14F-4D97-AF65-F5344CB8AC3E}">
        <p14:creationId xmlns:p14="http://schemas.microsoft.com/office/powerpoint/2010/main" val="99573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text&#10;&#10;Description automatically generated">
            <a:extLst>
              <a:ext uri="{FF2B5EF4-FFF2-40B4-BE49-F238E27FC236}">
                <a16:creationId xmlns:a16="http://schemas.microsoft.com/office/drawing/2014/main" id="{A212E9EF-7D04-4B70-BE59-4289CBD1F1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9367" y="688067"/>
            <a:ext cx="8255774" cy="5481865"/>
          </a:xfrm>
          <a:prstGeom prst="rect">
            <a:avLst/>
          </a:prstGeom>
          <a:ln>
            <a:solidFill>
              <a:schemeClr val="accent1"/>
            </a:solidFill>
          </a:ln>
        </p:spPr>
      </p:pic>
      <p:sp>
        <p:nvSpPr>
          <p:cNvPr id="8" name="Rectangle: Rounded Corners 7">
            <a:extLst>
              <a:ext uri="{FF2B5EF4-FFF2-40B4-BE49-F238E27FC236}">
                <a16:creationId xmlns:a16="http://schemas.microsoft.com/office/drawing/2014/main" id="{C621961E-1A9C-4264-961E-95290AC4239E}"/>
              </a:ext>
            </a:extLst>
          </p:cNvPr>
          <p:cNvSpPr/>
          <p:nvPr/>
        </p:nvSpPr>
        <p:spPr>
          <a:xfrm>
            <a:off x="9061007" y="1870364"/>
            <a:ext cx="2424134" cy="3408218"/>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3B8775F6-CC60-405A-849D-7EF1D7DF22BF}"/>
              </a:ext>
            </a:extLst>
          </p:cNvPr>
          <p:cNvSpPr txBox="1"/>
          <p:nvPr/>
        </p:nvSpPr>
        <p:spPr>
          <a:xfrm rot="19335062">
            <a:off x="-71095" y="2664887"/>
            <a:ext cx="7153121" cy="1077218"/>
          </a:xfrm>
          <a:prstGeom prst="rect">
            <a:avLst/>
          </a:prstGeom>
          <a:solidFill>
            <a:schemeClr val="accent1">
              <a:lumMod val="75000"/>
            </a:schemeClr>
          </a:solidFill>
        </p:spPr>
        <p:txBody>
          <a:bodyPr wrap="square" rtlCol="0">
            <a:spAutoFit/>
          </a:bodyPr>
          <a:lstStyle/>
          <a:p>
            <a:pPr algn="ctr"/>
            <a:r>
              <a:rPr lang="en-AU" sz="3200" dirty="0">
                <a:solidFill>
                  <a:schemeClr val="bg1"/>
                </a:solidFill>
              </a:rPr>
              <a:t>Connecting the Key Teaching Tasks with the Culminating Integrative Assessment </a:t>
            </a:r>
          </a:p>
        </p:txBody>
      </p:sp>
    </p:spTree>
    <p:extLst>
      <p:ext uri="{BB962C8B-B14F-4D97-AF65-F5344CB8AC3E}">
        <p14:creationId xmlns:p14="http://schemas.microsoft.com/office/powerpoint/2010/main" val="4265370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6FB351-9997-44AF-B650-B11761CE76B0}"/>
              </a:ext>
            </a:extLst>
          </p:cNvPr>
          <p:cNvSpPr>
            <a:spLocks noGrp="1"/>
          </p:cNvSpPr>
          <p:nvPr>
            <p:ph type="body" sz="quarter" idx="10"/>
          </p:nvPr>
        </p:nvSpPr>
        <p:spPr>
          <a:xfrm>
            <a:off x="2922954" y="305777"/>
            <a:ext cx="8659446" cy="1429238"/>
          </a:xfrm>
        </p:spPr>
        <p:txBody>
          <a:bodyPr>
            <a:noAutofit/>
          </a:bodyPr>
          <a:lstStyle/>
          <a:p>
            <a:pPr algn="ctr"/>
            <a:r>
              <a:rPr lang="mi-NZ" sz="4800" dirty="0">
                <a:solidFill>
                  <a:schemeClr val="accent1">
                    <a:lumMod val="75000"/>
                  </a:schemeClr>
                </a:solidFill>
              </a:rPr>
              <a:t>So, what might Key Teaching Tasks look like?</a:t>
            </a:r>
          </a:p>
          <a:p>
            <a:endParaRPr lang="en-AU" sz="4800" dirty="0">
              <a:solidFill>
                <a:schemeClr val="accent1">
                  <a:lumMod val="75000"/>
                </a:schemeClr>
              </a:solidFill>
            </a:endParaRPr>
          </a:p>
        </p:txBody>
      </p:sp>
      <p:sp>
        <p:nvSpPr>
          <p:cNvPr id="6" name="Text Placeholder 2">
            <a:extLst>
              <a:ext uri="{FF2B5EF4-FFF2-40B4-BE49-F238E27FC236}">
                <a16:creationId xmlns:a16="http://schemas.microsoft.com/office/drawing/2014/main" id="{A67929BE-17E1-4862-959F-0757A5CAA3E0}"/>
              </a:ext>
            </a:extLst>
          </p:cNvPr>
          <p:cNvSpPr txBox="1">
            <a:spLocks/>
          </p:cNvSpPr>
          <p:nvPr/>
        </p:nvSpPr>
        <p:spPr>
          <a:xfrm>
            <a:off x="1514231" y="3859946"/>
            <a:ext cx="7031038" cy="384175"/>
          </a:xfrm>
          <a:prstGeom prst="rect">
            <a:avLst/>
          </a:prstGeom>
        </p:spPr>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mi-NZ" sz="2400" dirty="0"/>
          </a:p>
          <a:p>
            <a:endParaRPr lang="en-AU" sz="2400" dirty="0"/>
          </a:p>
        </p:txBody>
      </p:sp>
      <p:sp>
        <p:nvSpPr>
          <p:cNvPr id="2" name="TextBox 1">
            <a:extLst>
              <a:ext uri="{FF2B5EF4-FFF2-40B4-BE49-F238E27FC236}">
                <a16:creationId xmlns:a16="http://schemas.microsoft.com/office/drawing/2014/main" id="{5431944F-C308-42D7-A549-DE3517DE61B4}"/>
              </a:ext>
            </a:extLst>
          </p:cNvPr>
          <p:cNvSpPr txBox="1"/>
          <p:nvPr/>
        </p:nvSpPr>
        <p:spPr>
          <a:xfrm>
            <a:off x="2532184" y="2071077"/>
            <a:ext cx="8542216" cy="646331"/>
          </a:xfrm>
          <a:prstGeom prst="rect">
            <a:avLst/>
          </a:prstGeom>
          <a:noFill/>
        </p:spPr>
        <p:txBody>
          <a:bodyPr wrap="square" rtlCol="0">
            <a:spAutoFit/>
          </a:bodyPr>
          <a:lstStyle/>
          <a:p>
            <a:pPr marL="285750" lvl="0" indent="-285750">
              <a:buFont typeface="Arial" panose="020B0604020202020204" pitchFamily="34" charset="0"/>
              <a:buChar char="•"/>
            </a:pPr>
            <a:r>
              <a:rPr lang="en-US" b="1" dirty="0"/>
              <a:t>Design a series of learning experiences for a class with wide ranging abilities including two or three with dyslexia.</a:t>
            </a:r>
            <a:endParaRPr lang="en-AU" b="1" dirty="0"/>
          </a:p>
        </p:txBody>
      </p:sp>
      <p:sp>
        <p:nvSpPr>
          <p:cNvPr id="7" name="TextBox 6">
            <a:extLst>
              <a:ext uri="{FF2B5EF4-FFF2-40B4-BE49-F238E27FC236}">
                <a16:creationId xmlns:a16="http://schemas.microsoft.com/office/drawing/2014/main" id="{9715DF93-4AD7-4ED2-851F-DF161EA8A6EE}"/>
              </a:ext>
            </a:extLst>
          </p:cNvPr>
          <p:cNvSpPr txBox="1"/>
          <p:nvPr/>
        </p:nvSpPr>
        <p:spPr>
          <a:xfrm>
            <a:off x="2012461" y="2776345"/>
            <a:ext cx="8952524" cy="369332"/>
          </a:xfrm>
          <a:prstGeom prst="rect">
            <a:avLst/>
          </a:prstGeom>
          <a:noFill/>
        </p:spPr>
        <p:txBody>
          <a:bodyPr wrap="square" rtlCol="0">
            <a:spAutoFit/>
          </a:bodyPr>
          <a:lstStyle/>
          <a:p>
            <a:pPr marL="285750" lvl="0" indent="-285750">
              <a:buFont typeface="Arial" panose="020B0604020202020204" pitchFamily="34" charset="0"/>
              <a:buChar char="•"/>
            </a:pPr>
            <a:r>
              <a:rPr lang="en-US" b="1" dirty="0"/>
              <a:t>Help students grasp a complex new curriculum concept with which they are unfamiliar.</a:t>
            </a:r>
            <a:endParaRPr lang="en-AU" b="1" dirty="0"/>
          </a:p>
        </p:txBody>
      </p:sp>
      <p:sp>
        <p:nvSpPr>
          <p:cNvPr id="8" name="TextBox 7">
            <a:extLst>
              <a:ext uri="{FF2B5EF4-FFF2-40B4-BE49-F238E27FC236}">
                <a16:creationId xmlns:a16="http://schemas.microsoft.com/office/drawing/2014/main" id="{781D98CC-E292-4D0C-BF85-EB5B869EB84A}"/>
              </a:ext>
            </a:extLst>
          </p:cNvPr>
          <p:cNvSpPr txBox="1"/>
          <p:nvPr/>
        </p:nvSpPr>
        <p:spPr>
          <a:xfrm>
            <a:off x="3130060" y="3301781"/>
            <a:ext cx="8542216" cy="646331"/>
          </a:xfrm>
          <a:prstGeom prst="rect">
            <a:avLst/>
          </a:prstGeom>
          <a:noFill/>
        </p:spPr>
        <p:txBody>
          <a:bodyPr wrap="square" rtlCol="0">
            <a:spAutoFit/>
          </a:bodyPr>
          <a:lstStyle/>
          <a:p>
            <a:pPr marL="285750" lvl="0" indent="-285750">
              <a:buFont typeface="Arial" panose="020B0604020202020204" pitchFamily="34" charset="0"/>
              <a:buChar char="•"/>
            </a:pPr>
            <a:r>
              <a:rPr lang="en-US" b="1" dirty="0"/>
              <a:t>Make sense of data from standardised tests or exam results that reveal problems in patterns of achievement including gender and ethnic group variations.</a:t>
            </a:r>
            <a:endParaRPr lang="en-AU" b="1" dirty="0"/>
          </a:p>
        </p:txBody>
      </p:sp>
      <p:sp>
        <p:nvSpPr>
          <p:cNvPr id="9" name="TextBox 8">
            <a:extLst>
              <a:ext uri="{FF2B5EF4-FFF2-40B4-BE49-F238E27FC236}">
                <a16:creationId xmlns:a16="http://schemas.microsoft.com/office/drawing/2014/main" id="{99F1A3DD-8FA3-4B98-9630-A96A368127D2}"/>
              </a:ext>
            </a:extLst>
          </p:cNvPr>
          <p:cNvSpPr txBox="1"/>
          <p:nvPr/>
        </p:nvSpPr>
        <p:spPr>
          <a:xfrm>
            <a:off x="617414" y="4058079"/>
            <a:ext cx="8542216" cy="646331"/>
          </a:xfrm>
          <a:prstGeom prst="rect">
            <a:avLst/>
          </a:prstGeom>
          <a:noFill/>
        </p:spPr>
        <p:txBody>
          <a:bodyPr wrap="square" rtlCol="0">
            <a:spAutoFit/>
          </a:bodyPr>
          <a:lstStyle/>
          <a:p>
            <a:pPr marL="285750" lvl="0" indent="-285750">
              <a:buFont typeface="Arial" panose="020B0604020202020204" pitchFamily="34" charset="0"/>
              <a:buChar char="•"/>
            </a:pPr>
            <a:r>
              <a:rPr lang="en-US" b="1" dirty="0"/>
              <a:t>Carry out a running record for a learner whose current reading level is unknown, and who has expressed reluctance to read.</a:t>
            </a:r>
            <a:endParaRPr lang="en-AU" b="1" dirty="0"/>
          </a:p>
        </p:txBody>
      </p:sp>
      <p:sp>
        <p:nvSpPr>
          <p:cNvPr id="10" name="TextBox 9">
            <a:extLst>
              <a:ext uri="{FF2B5EF4-FFF2-40B4-BE49-F238E27FC236}">
                <a16:creationId xmlns:a16="http://schemas.microsoft.com/office/drawing/2014/main" id="{AED5398B-995A-4FA6-AEE0-EEF541FB65DC}"/>
              </a:ext>
            </a:extLst>
          </p:cNvPr>
          <p:cNvSpPr txBox="1"/>
          <p:nvPr/>
        </p:nvSpPr>
        <p:spPr>
          <a:xfrm>
            <a:off x="2258646" y="4846108"/>
            <a:ext cx="9460522" cy="923330"/>
          </a:xfrm>
          <a:prstGeom prst="rect">
            <a:avLst/>
          </a:prstGeom>
          <a:noFill/>
        </p:spPr>
        <p:txBody>
          <a:bodyPr wrap="square" rtlCol="0">
            <a:spAutoFit/>
          </a:bodyPr>
          <a:lstStyle/>
          <a:p>
            <a:pPr marL="285750" lvl="0" indent="-285750">
              <a:buFont typeface="Arial" panose="020B0604020202020204" pitchFamily="34" charset="0"/>
              <a:buChar char="•"/>
            </a:pPr>
            <a:r>
              <a:rPr lang="en-US" b="1" dirty="0"/>
              <a:t>Give feedback to a group of students when you have noticed from listening to their talk, several conceptual misunderstandings from some of the group, that you have previously attempted to clarify with the whole class.</a:t>
            </a:r>
            <a:endParaRPr lang="en-AU" b="1" dirty="0"/>
          </a:p>
        </p:txBody>
      </p:sp>
      <p:sp>
        <p:nvSpPr>
          <p:cNvPr id="12" name="TextBox 11">
            <a:extLst>
              <a:ext uri="{FF2B5EF4-FFF2-40B4-BE49-F238E27FC236}">
                <a16:creationId xmlns:a16="http://schemas.microsoft.com/office/drawing/2014/main" id="{E333DA35-9348-4349-BA20-0BB0B03BE4F3}"/>
              </a:ext>
            </a:extLst>
          </p:cNvPr>
          <p:cNvSpPr txBox="1"/>
          <p:nvPr/>
        </p:nvSpPr>
        <p:spPr>
          <a:xfrm>
            <a:off x="553488" y="5911136"/>
            <a:ext cx="8952524" cy="369332"/>
          </a:xfrm>
          <a:prstGeom prst="rect">
            <a:avLst/>
          </a:prstGeom>
          <a:noFill/>
        </p:spPr>
        <p:txBody>
          <a:bodyPr wrap="square" rtlCol="0">
            <a:spAutoFit/>
          </a:bodyPr>
          <a:lstStyle/>
          <a:p>
            <a:pPr marL="285750" lvl="0" indent="-285750">
              <a:buFont typeface="Arial" panose="020B0604020202020204" pitchFamily="34" charset="0"/>
              <a:buChar char="•"/>
            </a:pPr>
            <a:r>
              <a:rPr lang="en-US" b="1" dirty="0"/>
              <a:t>Welcome a new child and her/his </a:t>
            </a:r>
            <a:r>
              <a:rPr lang="en-US" b="1" dirty="0" err="1"/>
              <a:t>whānau</a:t>
            </a:r>
            <a:r>
              <a:rPr lang="en-US" b="1" dirty="0"/>
              <a:t> to a setting who has become upset on arrival.</a:t>
            </a:r>
            <a:endParaRPr lang="en-AU" b="1" dirty="0"/>
          </a:p>
        </p:txBody>
      </p:sp>
    </p:spTree>
    <p:extLst>
      <p:ext uri="{BB962C8B-B14F-4D97-AF65-F5344CB8AC3E}">
        <p14:creationId xmlns:p14="http://schemas.microsoft.com/office/powerpoint/2010/main" val="34856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text&#10;&#10;Description automatically generated">
            <a:extLst>
              <a:ext uri="{FF2B5EF4-FFF2-40B4-BE49-F238E27FC236}">
                <a16:creationId xmlns:a16="http://schemas.microsoft.com/office/drawing/2014/main" id="{66B8D63C-97C1-405A-A0D3-EA925F8F82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9010" y="402082"/>
            <a:ext cx="8633980" cy="5732995"/>
          </a:xfrm>
          <a:prstGeom prst="rect">
            <a:avLst/>
          </a:prstGeom>
        </p:spPr>
      </p:pic>
      <p:sp>
        <p:nvSpPr>
          <p:cNvPr id="6" name="Oval 5">
            <a:extLst>
              <a:ext uri="{FF2B5EF4-FFF2-40B4-BE49-F238E27FC236}">
                <a16:creationId xmlns:a16="http://schemas.microsoft.com/office/drawing/2014/main" id="{1F876439-3562-4C49-9119-A5E41BFA5177}"/>
              </a:ext>
            </a:extLst>
          </p:cNvPr>
          <p:cNvSpPr/>
          <p:nvPr/>
        </p:nvSpPr>
        <p:spPr>
          <a:xfrm>
            <a:off x="7644689" y="1170176"/>
            <a:ext cx="2452787" cy="240927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713888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screenshot of text&#10;&#10;Description automatically generated">
            <a:extLst>
              <a:ext uri="{FF2B5EF4-FFF2-40B4-BE49-F238E27FC236}">
                <a16:creationId xmlns:a16="http://schemas.microsoft.com/office/drawing/2014/main" id="{66B8D63C-97C1-405A-A0D3-EA925F8F82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174" y="198882"/>
            <a:ext cx="9729216" cy="6460236"/>
          </a:xfrm>
          <a:prstGeom prst="rect">
            <a:avLst/>
          </a:prstGeom>
          <a:ln>
            <a:solidFill>
              <a:schemeClr val="accent1"/>
            </a:solidFill>
          </a:ln>
        </p:spPr>
      </p:pic>
      <p:sp>
        <p:nvSpPr>
          <p:cNvPr id="6" name="Oval 5">
            <a:extLst>
              <a:ext uri="{FF2B5EF4-FFF2-40B4-BE49-F238E27FC236}">
                <a16:creationId xmlns:a16="http://schemas.microsoft.com/office/drawing/2014/main" id="{1F876439-3562-4C49-9119-A5E41BFA5177}"/>
              </a:ext>
            </a:extLst>
          </p:cNvPr>
          <p:cNvSpPr/>
          <p:nvPr/>
        </p:nvSpPr>
        <p:spPr>
          <a:xfrm>
            <a:off x="7644689" y="1170176"/>
            <a:ext cx="2452787" cy="240927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0674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screenshot of text&#10;&#10;Description automatically generated">
            <a:extLst>
              <a:ext uri="{FF2B5EF4-FFF2-40B4-BE49-F238E27FC236}">
                <a16:creationId xmlns:a16="http://schemas.microsoft.com/office/drawing/2014/main" id="{66B8D63C-97C1-405A-A0D3-EA925F8F82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174" y="198882"/>
            <a:ext cx="9729216" cy="6460236"/>
          </a:xfrm>
          <a:prstGeom prst="rect">
            <a:avLst/>
          </a:prstGeom>
          <a:ln>
            <a:solidFill>
              <a:schemeClr val="accent1"/>
            </a:solidFill>
          </a:ln>
        </p:spPr>
      </p:pic>
      <p:sp>
        <p:nvSpPr>
          <p:cNvPr id="6" name="Oval 5">
            <a:extLst>
              <a:ext uri="{FF2B5EF4-FFF2-40B4-BE49-F238E27FC236}">
                <a16:creationId xmlns:a16="http://schemas.microsoft.com/office/drawing/2014/main" id="{1F876439-3562-4C49-9119-A5E41BFA5177}"/>
              </a:ext>
            </a:extLst>
          </p:cNvPr>
          <p:cNvSpPr/>
          <p:nvPr/>
        </p:nvSpPr>
        <p:spPr>
          <a:xfrm>
            <a:off x="7581044" y="966976"/>
            <a:ext cx="2469541" cy="2493818"/>
          </a:xfrm>
          <a:prstGeom prst="ellipse">
            <a:avLst/>
          </a:prstGeom>
          <a:no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Rounded Corners 2">
            <a:extLst>
              <a:ext uri="{FF2B5EF4-FFF2-40B4-BE49-F238E27FC236}">
                <a16:creationId xmlns:a16="http://schemas.microsoft.com/office/drawing/2014/main" id="{BDE48A30-7821-4C6F-A34B-FB8916A12BC4}"/>
              </a:ext>
            </a:extLst>
          </p:cNvPr>
          <p:cNvSpPr/>
          <p:nvPr/>
        </p:nvSpPr>
        <p:spPr>
          <a:xfrm>
            <a:off x="983673" y="581891"/>
            <a:ext cx="2812472" cy="5015345"/>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Rounded Corners 7">
            <a:extLst>
              <a:ext uri="{FF2B5EF4-FFF2-40B4-BE49-F238E27FC236}">
                <a16:creationId xmlns:a16="http://schemas.microsoft.com/office/drawing/2014/main" id="{2A57F3D8-B613-4A17-929B-F316962FE3A9}"/>
              </a:ext>
            </a:extLst>
          </p:cNvPr>
          <p:cNvSpPr/>
          <p:nvPr/>
        </p:nvSpPr>
        <p:spPr>
          <a:xfrm>
            <a:off x="3908643" y="581891"/>
            <a:ext cx="3780629" cy="5015345"/>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Rounded Corners 8">
            <a:extLst>
              <a:ext uri="{FF2B5EF4-FFF2-40B4-BE49-F238E27FC236}">
                <a16:creationId xmlns:a16="http://schemas.microsoft.com/office/drawing/2014/main" id="{3411496E-6A8A-4450-BAAA-C9D8D1BD700B}"/>
              </a:ext>
            </a:extLst>
          </p:cNvPr>
          <p:cNvSpPr/>
          <p:nvPr/>
        </p:nvSpPr>
        <p:spPr>
          <a:xfrm>
            <a:off x="7844166" y="3103418"/>
            <a:ext cx="2868721" cy="2493818"/>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3937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D688786-B02D-4D43-82FE-97EDD4AE9185}"/>
              </a:ext>
            </a:extLst>
          </p:cNvPr>
          <p:cNvSpPr txBox="1">
            <a:spLocks/>
          </p:cNvSpPr>
          <p:nvPr/>
        </p:nvSpPr>
        <p:spPr>
          <a:xfrm>
            <a:off x="3756701" y="2752547"/>
            <a:ext cx="7355357" cy="315659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AU" sz="2800" i="1" dirty="0"/>
              <a:t>“</a:t>
            </a:r>
            <a:r>
              <a:rPr lang="en-US" sz="2800" dirty="0"/>
              <a:t>In addition to 4.1, the assessment framework must contain:</a:t>
            </a:r>
          </a:p>
          <a:p>
            <a:pPr algn="l"/>
            <a:endParaRPr lang="en-AU" sz="2800" dirty="0"/>
          </a:p>
          <a:p>
            <a:pPr marL="457200" lvl="0" indent="-457200" algn="l">
              <a:buFont typeface="Arial" panose="020B0604020202020204" pitchFamily="34" charset="0"/>
              <a:buChar char="•"/>
            </a:pPr>
            <a:r>
              <a:rPr lang="en-US" sz="2400" dirty="0"/>
              <a:t>a set of at least 10-15 key teaching tasks that graduates from the programme can be entrusted to be capable of carrying out as a beginning teacher on day one on the job;</a:t>
            </a:r>
          </a:p>
          <a:p>
            <a:pPr lvl="0" algn="l"/>
            <a:endParaRPr lang="en-AU" sz="2400" dirty="0"/>
          </a:p>
          <a:p>
            <a:pPr marL="457200" lvl="0" indent="-457200" algn="l">
              <a:buFont typeface="Arial" panose="020B0604020202020204" pitchFamily="34" charset="0"/>
              <a:buChar char="•"/>
            </a:pPr>
            <a:r>
              <a:rPr lang="en-US" sz="2400" dirty="0"/>
              <a:t>an explanation of how the key teaching tasks connect to the </a:t>
            </a:r>
            <a:r>
              <a:rPr lang="en-US" sz="2400" i="1" dirty="0"/>
              <a:t>Standards</a:t>
            </a:r>
            <a:r>
              <a:rPr lang="en-US" sz="2400" dirty="0"/>
              <a:t>; and</a:t>
            </a:r>
          </a:p>
          <a:p>
            <a:pPr lvl="0" algn="l"/>
            <a:endParaRPr lang="en-AU" sz="2400" dirty="0"/>
          </a:p>
          <a:p>
            <a:pPr marL="457200" lvl="0" indent="-457200" algn="l">
              <a:buFont typeface="Arial" panose="020B0604020202020204" pitchFamily="34" charset="0"/>
              <a:buChar char="•"/>
            </a:pPr>
            <a:r>
              <a:rPr lang="en-US" sz="2400" dirty="0"/>
              <a:t>an explanation of how student teachers will be assessed on their mastery of the key teaching tasks.”</a:t>
            </a:r>
            <a:endParaRPr lang="en-AU" sz="2400" dirty="0"/>
          </a:p>
          <a:p>
            <a:pPr algn="l"/>
            <a:br>
              <a:rPr lang="en-US" sz="2800" i="1" dirty="0"/>
            </a:br>
            <a:br>
              <a:rPr lang="en-AU" sz="2800" dirty="0"/>
            </a:br>
            <a:br>
              <a:rPr lang="en-AU" sz="2800" dirty="0"/>
            </a:br>
            <a:endParaRPr lang="en-AU" sz="2800" dirty="0"/>
          </a:p>
        </p:txBody>
      </p:sp>
      <p:sp>
        <p:nvSpPr>
          <p:cNvPr id="6" name="Title 1">
            <a:extLst>
              <a:ext uri="{FF2B5EF4-FFF2-40B4-BE49-F238E27FC236}">
                <a16:creationId xmlns:a16="http://schemas.microsoft.com/office/drawing/2014/main" id="{7CF92175-6233-44CA-B177-6FCF097A60AD}"/>
              </a:ext>
            </a:extLst>
          </p:cNvPr>
          <p:cNvSpPr txBox="1">
            <a:spLocks/>
          </p:cNvSpPr>
          <p:nvPr/>
        </p:nvSpPr>
        <p:spPr>
          <a:xfrm>
            <a:off x="5847327" y="5404693"/>
            <a:ext cx="7516981" cy="155170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br>
              <a:rPr lang="en-US" sz="2400" dirty="0"/>
            </a:br>
            <a:br>
              <a:rPr lang="en-AU" sz="2400" dirty="0"/>
            </a:br>
            <a:br>
              <a:rPr lang="en-AU" sz="2400" dirty="0"/>
            </a:br>
            <a:endParaRPr lang="en-AU" sz="2400" dirty="0"/>
          </a:p>
        </p:txBody>
      </p:sp>
      <p:pic>
        <p:nvPicPr>
          <p:cNvPr id="2" name="Picture 1">
            <a:extLst>
              <a:ext uri="{FF2B5EF4-FFF2-40B4-BE49-F238E27FC236}">
                <a16:creationId xmlns:a16="http://schemas.microsoft.com/office/drawing/2014/main" id="{2903D72E-7BE6-4DC7-8524-BF06B28EC2C5}"/>
              </a:ext>
            </a:extLst>
          </p:cNvPr>
          <p:cNvPicPr>
            <a:picLocks noChangeAspect="1"/>
          </p:cNvPicPr>
          <p:nvPr/>
        </p:nvPicPr>
        <p:blipFill>
          <a:blip r:embed="rId3"/>
          <a:stretch>
            <a:fillRect/>
          </a:stretch>
        </p:blipFill>
        <p:spPr>
          <a:xfrm>
            <a:off x="312859" y="458299"/>
            <a:ext cx="3115864" cy="1604964"/>
          </a:xfrm>
          <a:prstGeom prst="rect">
            <a:avLst/>
          </a:prstGeom>
        </p:spPr>
      </p:pic>
    </p:spTree>
    <p:extLst>
      <p:ext uri="{BB962C8B-B14F-4D97-AF65-F5344CB8AC3E}">
        <p14:creationId xmlns:p14="http://schemas.microsoft.com/office/powerpoint/2010/main" val="87555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7CDFC7-9158-4E94-A899-A3434880D2FE}"/>
              </a:ext>
            </a:extLst>
          </p:cNvPr>
          <p:cNvSpPr>
            <a:spLocks noGrp="1"/>
          </p:cNvSpPr>
          <p:nvPr>
            <p:ph type="title"/>
          </p:nvPr>
        </p:nvSpPr>
        <p:spPr/>
        <p:txBody>
          <a:bodyPr/>
          <a:lstStyle/>
          <a:p>
            <a:endParaRPr lang="en-AU"/>
          </a:p>
        </p:txBody>
      </p:sp>
      <p:sp>
        <p:nvSpPr>
          <p:cNvPr id="3" name="Subtitle 2">
            <a:extLst>
              <a:ext uri="{FF2B5EF4-FFF2-40B4-BE49-F238E27FC236}">
                <a16:creationId xmlns:a16="http://schemas.microsoft.com/office/drawing/2014/main" id="{F5FAE758-6388-4DE5-BCCF-F9F148C76FB8}"/>
              </a:ext>
            </a:extLst>
          </p:cNvPr>
          <p:cNvSpPr>
            <a:spLocks noGrp="1"/>
          </p:cNvSpPr>
          <p:nvPr>
            <p:ph type="body" sz="quarter" idx="10"/>
          </p:nvPr>
        </p:nvSpPr>
        <p:spPr/>
        <p:txBody>
          <a:bodyPr>
            <a:noAutofit/>
          </a:bodyPr>
          <a:lstStyle/>
          <a:p>
            <a:pPr marL="342900" lvl="0" indent="-342900" algn="l">
              <a:buFont typeface="Arial" panose="020B0604020202020204" pitchFamily="34" charset="0"/>
              <a:buChar char="•"/>
            </a:pPr>
            <a:endParaRPr lang="en-US" dirty="0"/>
          </a:p>
          <a:p>
            <a:pPr algn="l"/>
            <a:endParaRPr lang="en-AU" dirty="0"/>
          </a:p>
        </p:txBody>
      </p:sp>
      <p:graphicFrame>
        <p:nvGraphicFramePr>
          <p:cNvPr id="2" name="Table 5">
            <a:extLst>
              <a:ext uri="{FF2B5EF4-FFF2-40B4-BE49-F238E27FC236}">
                <a16:creationId xmlns:a16="http://schemas.microsoft.com/office/drawing/2014/main" id="{68B84EC6-E9D6-4908-AEEF-6685C98F6CE0}"/>
              </a:ext>
            </a:extLst>
          </p:cNvPr>
          <p:cNvGraphicFramePr>
            <a:graphicFrameLocks noGrp="1"/>
          </p:cNvGraphicFramePr>
          <p:nvPr>
            <p:extLst>
              <p:ext uri="{D42A27DB-BD31-4B8C-83A1-F6EECF244321}">
                <p14:modId xmlns:p14="http://schemas.microsoft.com/office/powerpoint/2010/main" val="3532890911"/>
              </p:ext>
            </p:extLst>
          </p:nvPr>
        </p:nvGraphicFramePr>
        <p:xfrm>
          <a:off x="0" y="0"/>
          <a:ext cx="12192000" cy="7258603"/>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901310644"/>
                    </a:ext>
                  </a:extLst>
                </a:gridCol>
                <a:gridCol w="6096000">
                  <a:extLst>
                    <a:ext uri="{9D8B030D-6E8A-4147-A177-3AD203B41FA5}">
                      <a16:colId xmlns:a16="http://schemas.microsoft.com/office/drawing/2014/main" val="3781035772"/>
                    </a:ext>
                  </a:extLst>
                </a:gridCol>
              </a:tblGrid>
              <a:tr h="854054">
                <a:tc>
                  <a:txBody>
                    <a:bodyPr/>
                    <a:lstStyle/>
                    <a:p>
                      <a:pPr algn="ctr"/>
                      <a:r>
                        <a:rPr lang="en-AU" sz="3200" dirty="0"/>
                        <a:t>The ‘Tight’</a:t>
                      </a:r>
                    </a:p>
                  </a:txBody>
                  <a:tcPr/>
                </a:tc>
                <a:tc>
                  <a:txBody>
                    <a:bodyPr/>
                    <a:lstStyle/>
                    <a:p>
                      <a:pPr algn="ctr"/>
                      <a:r>
                        <a:rPr lang="en-AU" sz="3200" dirty="0"/>
                        <a:t>‘The Loose’</a:t>
                      </a:r>
                    </a:p>
                  </a:txBody>
                  <a:tcPr/>
                </a:tc>
                <a:extLst>
                  <a:ext uri="{0D108BD9-81ED-4DB2-BD59-A6C34878D82A}">
                    <a16:rowId xmlns:a16="http://schemas.microsoft.com/office/drawing/2014/main" val="4007106810"/>
                  </a:ext>
                </a:extLst>
              </a:tr>
              <a:tr h="583977">
                <a:tc>
                  <a:txBody>
                    <a:bodyPr/>
                    <a:lstStyle/>
                    <a:p>
                      <a:pPr marL="342900" indent="-342900" algn="l">
                        <a:buFont typeface="Arial" panose="020B0604020202020204" pitchFamily="34" charset="0"/>
                        <a:buChar char="•"/>
                      </a:pPr>
                      <a:r>
                        <a:rPr lang="en-AU" sz="2400" dirty="0"/>
                        <a:t>KTT should be observable and measurable</a:t>
                      </a:r>
                    </a:p>
                  </a:txBody>
                  <a:tcPr/>
                </a:tc>
                <a:tc>
                  <a:txBody>
                    <a:bodyPr/>
                    <a:lstStyle/>
                    <a:p>
                      <a:pPr marL="342900" indent="-342900" algn="l">
                        <a:buFont typeface="Arial" panose="020B0604020202020204" pitchFamily="34" charset="0"/>
                        <a:buChar char="•"/>
                      </a:pPr>
                      <a:r>
                        <a:rPr lang="en-AU" sz="2400" dirty="0"/>
                        <a:t>No set number of KTT</a:t>
                      </a:r>
                    </a:p>
                  </a:txBody>
                  <a:tcPr/>
                </a:tc>
                <a:extLst>
                  <a:ext uri="{0D108BD9-81ED-4DB2-BD59-A6C34878D82A}">
                    <a16:rowId xmlns:a16="http://schemas.microsoft.com/office/drawing/2014/main" val="1822688933"/>
                  </a:ext>
                </a:extLst>
              </a:tr>
              <a:tr h="916192">
                <a:tc>
                  <a:txBody>
                    <a:bodyPr/>
                    <a:lstStyle/>
                    <a:p>
                      <a:pPr marL="342900" indent="-342900">
                        <a:buFont typeface="Arial" panose="020B0604020202020204" pitchFamily="34" charset="0"/>
                        <a:buChar char="•"/>
                      </a:pPr>
                      <a:r>
                        <a:rPr lang="en-AU" sz="2400" dirty="0"/>
                        <a:t>KTT should link directly to the Standards, with adequate coverage against all Standards</a:t>
                      </a:r>
                    </a:p>
                  </a:txBody>
                  <a:tcPr/>
                </a:tc>
                <a:tc>
                  <a:txBody>
                    <a:bodyPr/>
                    <a:lstStyle/>
                    <a:p>
                      <a:pPr marL="342900" indent="-342900" algn="l">
                        <a:buFont typeface="Arial" panose="020B0604020202020204" pitchFamily="34" charset="0"/>
                        <a:buChar char="•"/>
                      </a:pPr>
                      <a:r>
                        <a:rPr lang="en-AU" sz="2400" dirty="0"/>
                        <a:t>Students can achieve mastery of KTT over time within the programme.</a:t>
                      </a:r>
                    </a:p>
                  </a:txBody>
                  <a:tcPr/>
                </a:tc>
                <a:extLst>
                  <a:ext uri="{0D108BD9-81ED-4DB2-BD59-A6C34878D82A}">
                    <a16:rowId xmlns:a16="http://schemas.microsoft.com/office/drawing/2014/main" val="1786230162"/>
                  </a:ext>
                </a:extLst>
              </a:tr>
              <a:tr h="916183">
                <a:tc>
                  <a:txBody>
                    <a:bodyPr/>
                    <a:lstStyle/>
                    <a:p>
                      <a:pPr marL="342900" indent="-342900" algn="l">
                        <a:buFont typeface="Arial" panose="020B0604020202020204" pitchFamily="34" charset="0"/>
                        <a:buChar char="•"/>
                      </a:pPr>
                      <a:r>
                        <a:rPr lang="en-AU" sz="2400" dirty="0"/>
                        <a:t>KTT should directly link to practical, direct work with learners</a:t>
                      </a:r>
                    </a:p>
                  </a:txBody>
                  <a:tcPr/>
                </a:tc>
                <a:tc>
                  <a:txBody>
                    <a:bodyPr/>
                    <a:lstStyle/>
                    <a:p>
                      <a:pPr marL="342900" indent="-342900" algn="l">
                        <a:buFont typeface="Arial" panose="020B0604020202020204" pitchFamily="34" charset="0"/>
                        <a:buChar char="•"/>
                      </a:pPr>
                      <a:r>
                        <a:rPr lang="en-AU" sz="2400" dirty="0"/>
                        <a:t>No stipulation how or where KTT assessed.</a:t>
                      </a:r>
                    </a:p>
                  </a:txBody>
                  <a:tcPr/>
                </a:tc>
                <a:extLst>
                  <a:ext uri="{0D108BD9-81ED-4DB2-BD59-A6C34878D82A}">
                    <a16:rowId xmlns:a16="http://schemas.microsoft.com/office/drawing/2014/main" val="3247759296"/>
                  </a:ext>
                </a:extLst>
              </a:tr>
              <a:tr h="932842">
                <a:tc>
                  <a:txBody>
                    <a:bodyPr/>
                    <a:lstStyle/>
                    <a:p>
                      <a:pPr marL="342900" indent="-342900" algn="l">
                        <a:buFont typeface="Arial" panose="020B0604020202020204" pitchFamily="34" charset="0"/>
                        <a:buChar char="•"/>
                      </a:pPr>
                      <a:r>
                        <a:rPr lang="en-AU" sz="2400" dirty="0"/>
                        <a:t>Partners must be involved in the identification of KTT, and integration in programme design</a:t>
                      </a:r>
                    </a:p>
                  </a:txBody>
                  <a:tcPr/>
                </a:tc>
                <a:tc>
                  <a:txBody>
                    <a:bodyPr/>
                    <a:lstStyle/>
                    <a:p>
                      <a:pPr marL="342900" indent="-342900" algn="l">
                        <a:buFont typeface="Arial" panose="020B0604020202020204" pitchFamily="34" charset="0"/>
                        <a:buChar char="•"/>
                      </a:pPr>
                      <a:r>
                        <a:rPr lang="en-AU" sz="2400" dirty="0"/>
                        <a:t>KTT can be sector-specific</a:t>
                      </a:r>
                    </a:p>
                  </a:txBody>
                  <a:tcPr/>
                </a:tc>
                <a:extLst>
                  <a:ext uri="{0D108BD9-81ED-4DB2-BD59-A6C34878D82A}">
                    <a16:rowId xmlns:a16="http://schemas.microsoft.com/office/drawing/2014/main" val="328677027"/>
                  </a:ext>
                </a:extLst>
              </a:tr>
              <a:tr h="1266832">
                <a:tc>
                  <a:txBody>
                    <a:bodyPr/>
                    <a:lstStyle/>
                    <a:p>
                      <a:pPr marL="342900" indent="-342900" algn="l">
                        <a:buFont typeface="Arial" panose="020B0604020202020204" pitchFamily="34" charset="0"/>
                        <a:buChar char="•"/>
                      </a:pPr>
                      <a:r>
                        <a:rPr lang="en-AU" sz="2400" dirty="0"/>
                        <a:t>Other principles of the Assessment Framework should be evident in KTT – such as adherence to Diversity.</a:t>
                      </a:r>
                    </a:p>
                  </a:txBody>
                  <a:tcPr/>
                </a:tc>
                <a:tc>
                  <a:txBody>
                    <a:bodyPr/>
                    <a:lstStyle/>
                    <a:p>
                      <a:pPr marL="342900" indent="-342900" algn="l">
                        <a:buFont typeface="Arial" panose="020B0604020202020204" pitchFamily="34" charset="0"/>
                        <a:buChar char="•"/>
                      </a:pPr>
                      <a:r>
                        <a:rPr lang="en-AU" sz="2400" dirty="0"/>
                        <a:t>How KTT fit within professional placements is determined by ITE provider and professional partners.</a:t>
                      </a:r>
                    </a:p>
                  </a:txBody>
                  <a:tcPr/>
                </a:tc>
                <a:extLst>
                  <a:ext uri="{0D108BD9-81ED-4DB2-BD59-A6C34878D82A}">
                    <a16:rowId xmlns:a16="http://schemas.microsoft.com/office/drawing/2014/main" val="4010939591"/>
                  </a:ext>
                </a:extLst>
              </a:tr>
              <a:tr h="1260117">
                <a:tc>
                  <a:txBody>
                    <a:bodyPr/>
                    <a:lstStyle/>
                    <a:p>
                      <a:pPr algn="ctr"/>
                      <a:r>
                        <a:rPr lang="en-AU" sz="2400" dirty="0"/>
                        <a:t>(see Requirements document for more details)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2400" dirty="0"/>
                        <a:t>(see Requirements document for more details)</a:t>
                      </a:r>
                    </a:p>
                    <a:p>
                      <a:pPr algn="ctr"/>
                      <a:endParaRPr lang="en-AU" sz="2400" dirty="0"/>
                    </a:p>
                  </a:txBody>
                  <a:tcPr/>
                </a:tc>
                <a:extLst>
                  <a:ext uri="{0D108BD9-81ED-4DB2-BD59-A6C34878D82A}">
                    <a16:rowId xmlns:a16="http://schemas.microsoft.com/office/drawing/2014/main" val="1817535273"/>
                  </a:ext>
                </a:extLst>
              </a:tr>
            </a:tbl>
          </a:graphicData>
        </a:graphic>
      </p:graphicFrame>
    </p:spTree>
    <p:extLst>
      <p:ext uri="{BB962C8B-B14F-4D97-AF65-F5344CB8AC3E}">
        <p14:creationId xmlns:p14="http://schemas.microsoft.com/office/powerpoint/2010/main" val="296521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E1ACB3-9679-429E-BD13-986B75F10128}"/>
              </a:ext>
            </a:extLst>
          </p:cNvPr>
          <p:cNvPicPr>
            <a:picLocks noChangeAspect="1"/>
          </p:cNvPicPr>
          <p:nvPr/>
        </p:nvPicPr>
        <p:blipFill>
          <a:blip r:embed="rId3"/>
          <a:stretch>
            <a:fillRect/>
          </a:stretch>
        </p:blipFill>
        <p:spPr>
          <a:xfrm>
            <a:off x="711513" y="359508"/>
            <a:ext cx="10768974" cy="5697539"/>
          </a:xfrm>
          <a:prstGeom prst="rect">
            <a:avLst/>
          </a:prstGeom>
        </p:spPr>
      </p:pic>
    </p:spTree>
    <p:extLst>
      <p:ext uri="{BB962C8B-B14F-4D97-AF65-F5344CB8AC3E}">
        <p14:creationId xmlns:p14="http://schemas.microsoft.com/office/powerpoint/2010/main" val="404837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text&#10;&#10;Description automatically generated">
            <a:extLst>
              <a:ext uri="{FF2B5EF4-FFF2-40B4-BE49-F238E27FC236}">
                <a16:creationId xmlns:a16="http://schemas.microsoft.com/office/drawing/2014/main" id="{66B8D63C-97C1-405A-A0D3-EA925F8F82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174" y="198882"/>
            <a:ext cx="9729216" cy="6460236"/>
          </a:xfrm>
          <a:prstGeom prst="rect">
            <a:avLst/>
          </a:prstGeom>
        </p:spPr>
      </p:pic>
      <p:sp>
        <p:nvSpPr>
          <p:cNvPr id="4" name="Rectangle: Rounded Corners 3">
            <a:extLst>
              <a:ext uri="{FF2B5EF4-FFF2-40B4-BE49-F238E27FC236}">
                <a16:creationId xmlns:a16="http://schemas.microsoft.com/office/drawing/2014/main" id="{EE12489E-3DDA-4715-B04B-C2D4EB0252BC}"/>
              </a:ext>
            </a:extLst>
          </p:cNvPr>
          <p:cNvSpPr/>
          <p:nvPr/>
        </p:nvSpPr>
        <p:spPr>
          <a:xfrm>
            <a:off x="7737230" y="1660770"/>
            <a:ext cx="2336801" cy="131689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Rounded Corners 7">
            <a:extLst>
              <a:ext uri="{FF2B5EF4-FFF2-40B4-BE49-F238E27FC236}">
                <a16:creationId xmlns:a16="http://schemas.microsoft.com/office/drawing/2014/main" id="{C621961E-1A9C-4264-961E-95290AC4239E}"/>
              </a:ext>
            </a:extLst>
          </p:cNvPr>
          <p:cNvSpPr/>
          <p:nvPr/>
        </p:nvSpPr>
        <p:spPr>
          <a:xfrm>
            <a:off x="871175" y="1660770"/>
            <a:ext cx="2938826" cy="3802184"/>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9" name="Straight Connector 8">
            <a:extLst>
              <a:ext uri="{FF2B5EF4-FFF2-40B4-BE49-F238E27FC236}">
                <a16:creationId xmlns:a16="http://schemas.microsoft.com/office/drawing/2014/main" id="{7913BCD7-1573-420A-A2BF-0A340D0E8F32}"/>
              </a:ext>
            </a:extLst>
          </p:cNvPr>
          <p:cNvCxnSpPr>
            <a:cxnSpLocks/>
          </p:cNvCxnSpPr>
          <p:nvPr/>
        </p:nvCxnSpPr>
        <p:spPr>
          <a:xfrm>
            <a:off x="3505200" y="1660770"/>
            <a:ext cx="4307811" cy="0"/>
          </a:xfrm>
          <a:prstGeom prst="line">
            <a:avLst/>
          </a:prstGeom>
          <a:ln w="571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87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D610F9-B037-4410-83F0-F22624D1B334}"/>
              </a:ext>
            </a:extLst>
          </p:cNvPr>
          <p:cNvPicPr>
            <a:picLocks noChangeAspect="1"/>
          </p:cNvPicPr>
          <p:nvPr/>
        </p:nvPicPr>
        <p:blipFill>
          <a:blip r:embed="rId3"/>
          <a:stretch>
            <a:fillRect/>
          </a:stretch>
        </p:blipFill>
        <p:spPr>
          <a:xfrm>
            <a:off x="1383323" y="147840"/>
            <a:ext cx="9597292" cy="6264899"/>
          </a:xfrm>
          <a:prstGeom prst="rect">
            <a:avLst/>
          </a:prstGeom>
        </p:spPr>
      </p:pic>
    </p:spTree>
    <p:extLst>
      <p:ext uri="{BB962C8B-B14F-4D97-AF65-F5344CB8AC3E}">
        <p14:creationId xmlns:p14="http://schemas.microsoft.com/office/powerpoint/2010/main" val="151789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DAF3-E36E-427D-980B-EF7C38F7DD73}"/>
              </a:ext>
            </a:extLst>
          </p:cNvPr>
          <p:cNvSpPr>
            <a:spLocks noGrp="1"/>
          </p:cNvSpPr>
          <p:nvPr>
            <p:ph type="title"/>
          </p:nvPr>
        </p:nvSpPr>
        <p:spPr>
          <a:xfrm>
            <a:off x="492369" y="4712676"/>
            <a:ext cx="11084943" cy="1023815"/>
          </a:xfrm>
          <a:solidFill>
            <a:schemeClr val="accent1">
              <a:lumMod val="75000"/>
            </a:schemeClr>
          </a:solidFill>
        </p:spPr>
        <p:txBody>
          <a:bodyPr>
            <a:noAutofit/>
          </a:bodyPr>
          <a:lstStyle/>
          <a:p>
            <a:pPr algn="ctr"/>
            <a:r>
              <a:rPr lang="en-AU" sz="4800" dirty="0">
                <a:solidFill>
                  <a:schemeClr val="bg1"/>
                </a:solidFill>
              </a:rPr>
              <a:t>Key Teaching Tasks and Partnerships</a:t>
            </a:r>
          </a:p>
        </p:txBody>
      </p:sp>
      <p:pic>
        <p:nvPicPr>
          <p:cNvPr id="4" name="Picture 3" descr="A screenshot of text&#10;&#10;Description automatically generated">
            <a:extLst>
              <a:ext uri="{FF2B5EF4-FFF2-40B4-BE49-F238E27FC236}">
                <a16:creationId xmlns:a16="http://schemas.microsoft.com/office/drawing/2014/main" id="{5BEB321C-6603-45B7-A150-A5168C4B60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6831" y="296984"/>
            <a:ext cx="5770481" cy="3831621"/>
          </a:xfrm>
          <a:prstGeom prst="rect">
            <a:avLst/>
          </a:prstGeom>
          <a:ln>
            <a:solidFill>
              <a:schemeClr val="accent1"/>
            </a:solidFill>
          </a:ln>
        </p:spPr>
      </p:pic>
      <p:sp>
        <p:nvSpPr>
          <p:cNvPr id="6" name="Rectangle: Rounded Corners 5">
            <a:extLst>
              <a:ext uri="{FF2B5EF4-FFF2-40B4-BE49-F238E27FC236}">
                <a16:creationId xmlns:a16="http://schemas.microsoft.com/office/drawing/2014/main" id="{C6087BFC-D37B-4456-AB3C-91CE8D0A30F0}"/>
              </a:ext>
            </a:extLst>
          </p:cNvPr>
          <p:cNvSpPr/>
          <p:nvPr/>
        </p:nvSpPr>
        <p:spPr>
          <a:xfrm rot="16200000">
            <a:off x="8593907" y="2092101"/>
            <a:ext cx="1447800" cy="122599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Rounded Corners 4">
            <a:extLst>
              <a:ext uri="{FF2B5EF4-FFF2-40B4-BE49-F238E27FC236}">
                <a16:creationId xmlns:a16="http://schemas.microsoft.com/office/drawing/2014/main" id="{96816FD7-62E4-4FE6-8A10-6F82B8DA9BA4}"/>
              </a:ext>
            </a:extLst>
          </p:cNvPr>
          <p:cNvSpPr/>
          <p:nvPr/>
        </p:nvSpPr>
        <p:spPr>
          <a:xfrm rot="16200000">
            <a:off x="10129396" y="791430"/>
            <a:ext cx="859690" cy="1547555"/>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493477604"/>
      </p:ext>
    </p:extLst>
  </p:cSld>
  <p:clrMapOvr>
    <a:masterClrMapping/>
  </p:clrMapOvr>
</p:sld>
</file>

<file path=ppt/theme/theme1.xml><?xml version="1.0" encoding="utf-8"?>
<a:theme xmlns:a="http://schemas.openxmlformats.org/drawingml/2006/main" name="Office Theme">
  <a:themeElements>
    <a:clrScheme name="education council RGB">
      <a:dk1>
        <a:srgbClr val="000000"/>
      </a:dk1>
      <a:lt1>
        <a:srgbClr val="FFFFFF"/>
      </a:lt1>
      <a:dk2>
        <a:srgbClr val="6C6E71"/>
      </a:dk2>
      <a:lt2>
        <a:srgbClr val="E7E6E6"/>
      </a:lt2>
      <a:accent1>
        <a:srgbClr val="71CCD2"/>
      </a:accent1>
      <a:accent2>
        <a:srgbClr val="DF003E"/>
      </a:accent2>
      <a:accent3>
        <a:srgbClr val="5091CC"/>
      </a:accent3>
      <a:accent4>
        <a:srgbClr val="F36E20"/>
      </a:accent4>
      <a:accent5>
        <a:srgbClr val="F36F20"/>
      </a:accent5>
      <a:accent6>
        <a:srgbClr val="F36E20"/>
      </a:accent6>
      <a:hlink>
        <a:srgbClr val="13B5EA"/>
      </a:hlink>
      <a:folHlink>
        <a:srgbClr val="7473A9"/>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ching_Council_General_Template" id="{60F1C28C-25D8-481B-848A-F29778FC7187}" vid="{F14C0F20-D28E-46EF-A1E9-9A9DDC4413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Teaching_Council_General_Template</Template>
  <TotalTime>2255</TotalTime>
  <Words>2185</Words>
  <Application>Microsoft Office PowerPoint</Application>
  <PresentationFormat>Widescreen</PresentationFormat>
  <Paragraphs>158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Franklin Gothic Book</vt:lpstr>
      <vt:lpstr>Franklin Gothic Medium</vt:lpstr>
      <vt:lpstr>Office Theme</vt:lpstr>
      <vt:lpstr>Requirement 4.3  ‘Key Teaching Tasks’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Teaching Tasks and Partnerships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Scott</dc:creator>
  <cp:lastModifiedBy>Susan Fogarty</cp:lastModifiedBy>
  <cp:revision>9</cp:revision>
  <dcterms:created xsi:type="dcterms:W3CDTF">2019-09-11T02:38:48Z</dcterms:created>
  <dcterms:modified xsi:type="dcterms:W3CDTF">2020-02-12T21:43:39Z</dcterms:modified>
</cp:coreProperties>
</file>