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3" r:id="rId3"/>
    <p:sldId id="264" r:id="rId4"/>
    <p:sldId id="262" r:id="rId5"/>
    <p:sldId id="261" r:id="rId6"/>
    <p:sldId id="278" r:id="rId7"/>
    <p:sldId id="275" r:id="rId8"/>
    <p:sldId id="274" r:id="rId9"/>
    <p:sldId id="273" r:id="rId10"/>
    <p:sldId id="276" r:id="rId11"/>
    <p:sldId id="27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320" autoAdjust="0"/>
  </p:normalViewPr>
  <p:slideViewPr>
    <p:cSldViewPr snapToGrid="0" snapToObjects="1">
      <p:cViewPr varScale="1">
        <p:scale>
          <a:sx n="62" d="100"/>
          <a:sy n="62" d="100"/>
        </p:scale>
        <p:origin x="1011"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206"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987BC-B0AA-43E0-9302-30ADD4916F24}" type="datetimeFigureOut">
              <a:rPr lang="en-AU" smtClean="0"/>
              <a:t>14/02/2020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6C945-1377-4DFB-B1D5-8CF01CE671D8}" type="slidenum">
              <a:rPr lang="en-AU" smtClean="0"/>
              <a:t>‹#›</a:t>
            </a:fld>
            <a:endParaRPr lang="en-AU"/>
          </a:p>
        </p:txBody>
      </p:sp>
    </p:spTree>
    <p:extLst>
      <p:ext uri="{BB962C8B-B14F-4D97-AF65-F5344CB8AC3E}">
        <p14:creationId xmlns:p14="http://schemas.microsoft.com/office/powerpoint/2010/main" val="34481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Welcome to this short presentation illustrating how </a:t>
            </a:r>
            <a:r>
              <a:rPr lang="mi-NZ" b="1" dirty="0"/>
              <a:t>Requirement 4.2 Culminating Integrative Assessment </a:t>
            </a:r>
            <a:r>
              <a:rPr lang="en-AU" dirty="0"/>
              <a:t>can be approached and considered. </a:t>
            </a:r>
          </a:p>
          <a:p>
            <a:endParaRPr lang="en-AU" dirty="0"/>
          </a:p>
        </p:txBody>
      </p:sp>
      <p:sp>
        <p:nvSpPr>
          <p:cNvPr id="4" name="Slide Number Placeholder 3"/>
          <p:cNvSpPr>
            <a:spLocks noGrp="1"/>
          </p:cNvSpPr>
          <p:nvPr>
            <p:ph type="sldNum" sz="quarter" idx="5"/>
          </p:nvPr>
        </p:nvSpPr>
        <p:spPr/>
        <p:txBody>
          <a:bodyPr/>
          <a:lstStyle/>
          <a:p>
            <a:fld id="{D0A6C945-1377-4DFB-B1D5-8CF01CE671D8}" type="slidenum">
              <a:rPr lang="en-AU" smtClean="0"/>
              <a:t>1</a:t>
            </a:fld>
            <a:endParaRPr lang="en-AU"/>
          </a:p>
        </p:txBody>
      </p:sp>
    </p:spTree>
    <p:extLst>
      <p:ext uri="{BB962C8B-B14F-4D97-AF65-F5344CB8AC3E}">
        <p14:creationId xmlns:p14="http://schemas.microsoft.com/office/powerpoint/2010/main" val="132098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Culminating Integrative Assessment makes another connection within the Assessment Framework which is referred to in the Requirements document. </a:t>
            </a:r>
          </a:p>
          <a:p>
            <a:endParaRPr lang="en-AU" dirty="0"/>
          </a:p>
          <a:p>
            <a:r>
              <a:rPr lang="en-AU" dirty="0"/>
              <a:t>The C1 Readiness principle is upheld by what is known as the Key Teaching Tasks. The Key Teaching Tasks are a family of professional tasks which have been identified as critical to the core effective functioning of a practicing teacher. </a:t>
            </a:r>
          </a:p>
          <a:p>
            <a:endParaRPr lang="en-AU" dirty="0"/>
          </a:p>
          <a:p>
            <a:r>
              <a:rPr lang="en-AU" dirty="0"/>
              <a:t>In the context of Initial Teacher Education, the Key Teaching Tasks are those observable and measurable tasks directly linked to working with learners. </a:t>
            </a:r>
          </a:p>
          <a:p>
            <a:endParaRPr lang="en-AU" dirty="0"/>
          </a:p>
          <a:p>
            <a:r>
              <a:rPr lang="en-AU" dirty="0"/>
              <a:t>An effective Culminative Integrative Assessment will have recognisable connections to the Key Teaching Task. That is, the teaching challenges that Key Teaching Tasks seek to address will almost inevitably be discussed in that integrative assessment. So too, independent mastery of the Key Teaching Tasks will probably be evident and discussed in the context of the integrative assessment – and may possibly be revealed as parts of the solution which the student will be expected to have found. </a:t>
            </a:r>
          </a:p>
          <a:p>
            <a:endParaRPr lang="en-AU" dirty="0"/>
          </a:p>
          <a:p>
            <a:endParaRPr lang="en-AU" dirty="0"/>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A6C945-1377-4DFB-B1D5-8CF01CE671D8}" type="slidenum">
              <a:rPr lang="en-AU" smtClean="0"/>
              <a:t>10</a:t>
            </a:fld>
            <a:endParaRPr lang="en-AU"/>
          </a:p>
        </p:txBody>
      </p:sp>
    </p:spTree>
    <p:extLst>
      <p:ext uri="{BB962C8B-B14F-4D97-AF65-F5344CB8AC3E}">
        <p14:creationId xmlns:p14="http://schemas.microsoft.com/office/powerpoint/2010/main" val="415761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200" dirty="0"/>
              <a:t>The questions presented here are a few of the deliberations which can be useful as the design of the Culminating Integrative Assessment is considered.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sz="1200" dirty="0"/>
              <a:t>More useful questions will naturally arise as the design process begins and other assessment tasks begin to connect to the integrative assessment.</a:t>
            </a:r>
          </a:p>
        </p:txBody>
      </p:sp>
      <p:sp>
        <p:nvSpPr>
          <p:cNvPr id="4" name="Slide Number Placeholder 3"/>
          <p:cNvSpPr>
            <a:spLocks noGrp="1"/>
          </p:cNvSpPr>
          <p:nvPr>
            <p:ph type="sldNum" sz="quarter" idx="5"/>
          </p:nvPr>
        </p:nvSpPr>
        <p:spPr/>
        <p:txBody>
          <a:bodyPr/>
          <a:lstStyle/>
          <a:p>
            <a:fld id="{D0A6C945-1377-4DFB-B1D5-8CF01CE671D8}" type="slidenum">
              <a:rPr lang="en-AU" smtClean="0"/>
              <a:t>11</a:t>
            </a:fld>
            <a:endParaRPr lang="en-AU"/>
          </a:p>
        </p:txBody>
      </p:sp>
    </p:spTree>
    <p:extLst>
      <p:ext uri="{BB962C8B-B14F-4D97-AF65-F5344CB8AC3E}">
        <p14:creationId xmlns:p14="http://schemas.microsoft.com/office/powerpoint/2010/main" val="358346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sz="1200" dirty="0"/>
              <a:t>In summary, the Culminating Integrative Assessment is more than ‘just another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sz="1200" dirty="0"/>
              <a:t>This assessment is a unique opportuity for the student to demonstrate a thorough comprehension of the Standards, and a fluent capability to use them successfully in practice – for the betterment of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hope this presentation has provided some clarity. For more assistance with the Culminating Integrative Assessment, or any other aspects of the new Initial Teacher Requirements, please contact your organisation’s designated Teaching Council ‘Lead Advisor’.</a:t>
            </a:r>
          </a:p>
          <a:p>
            <a:endParaRPr lang="en-AU" dirty="0"/>
          </a:p>
          <a:p>
            <a:endParaRPr lang="en-AU" dirty="0"/>
          </a:p>
          <a:p>
            <a:r>
              <a:rPr lang="en-AU" b="1" dirty="0"/>
              <a:t>(Note – to add – LA photos and contact)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sz="1200" dirty="0"/>
          </a:p>
        </p:txBody>
      </p:sp>
      <p:sp>
        <p:nvSpPr>
          <p:cNvPr id="4" name="Slide Number Placeholder 3"/>
          <p:cNvSpPr>
            <a:spLocks noGrp="1"/>
          </p:cNvSpPr>
          <p:nvPr>
            <p:ph type="sldNum" sz="quarter" idx="5"/>
          </p:nvPr>
        </p:nvSpPr>
        <p:spPr/>
        <p:txBody>
          <a:bodyPr/>
          <a:lstStyle/>
          <a:p>
            <a:fld id="{D0A6C945-1377-4DFB-B1D5-8CF01CE671D8}" type="slidenum">
              <a:rPr lang="en-AU" smtClean="0"/>
              <a:t>12</a:t>
            </a:fld>
            <a:endParaRPr lang="en-AU"/>
          </a:p>
        </p:txBody>
      </p:sp>
    </p:spTree>
    <p:extLst>
      <p:ext uri="{BB962C8B-B14F-4D97-AF65-F5344CB8AC3E}">
        <p14:creationId xmlns:p14="http://schemas.microsoft.com/office/powerpoint/2010/main" val="358346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Culminating Integrative Assessment is a single, but important part of the Assessment Framework. </a:t>
            </a:r>
          </a:p>
          <a:p>
            <a:endParaRPr lang="en-AU" dirty="0"/>
          </a:p>
          <a:p>
            <a:r>
              <a:rPr lang="en-AU" dirty="0"/>
              <a:t>It is the element of the Framework with responsibility for the principle of COMPLEXITY – Principle C2</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of the in-the-moment and planned decisions that teachers make are complex because they require the teacher to draw on multiple sources of information and to integrate knowledge and skills that relate to more than one </a:t>
            </a:r>
            <a:r>
              <a:rPr lang="en-US" sz="1200" i="0" kern="1200" dirty="0">
                <a:solidFill>
                  <a:schemeClr val="tx1"/>
                </a:solidFill>
                <a:effectLst/>
                <a:latin typeface="+mn-lt"/>
                <a:ea typeface="+mn-ea"/>
                <a:cs typeface="+mn-cs"/>
              </a:rPr>
              <a:t>Standard</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 integration of elements of the </a:t>
            </a:r>
            <a:r>
              <a:rPr lang="en-US" sz="1200" i="0" kern="1200" dirty="0">
                <a:solidFill>
                  <a:schemeClr val="tx1"/>
                </a:solidFill>
                <a:effectLst/>
                <a:latin typeface="+mn-lt"/>
                <a:ea typeface="+mn-ea"/>
                <a:cs typeface="+mn-cs"/>
              </a:rPr>
              <a:t>Standards Ngā Paerewa</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be a feature of assessments across the programme, the full integration of the student teachers’ learning can only be comprehensively assessed towards the end of the programme – this is the unique contribution of the Culminating </a:t>
            </a:r>
            <a:r>
              <a:rPr lang="en-US" sz="1200" kern="1200">
                <a:solidFill>
                  <a:schemeClr val="tx1"/>
                </a:solidFill>
                <a:effectLst/>
                <a:latin typeface="+mn-lt"/>
                <a:ea typeface="+mn-ea"/>
                <a:cs typeface="+mn-cs"/>
              </a:rPr>
              <a:t>Integrative Assessment.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A6C945-1377-4DFB-B1D5-8CF01CE671D8}" type="slidenum">
              <a:rPr lang="en-AU" smtClean="0"/>
              <a:t>2</a:t>
            </a:fld>
            <a:endParaRPr lang="en-AU"/>
          </a:p>
        </p:txBody>
      </p:sp>
    </p:spTree>
    <p:extLst>
      <p:ext uri="{BB962C8B-B14F-4D97-AF65-F5344CB8AC3E}">
        <p14:creationId xmlns:p14="http://schemas.microsoft.com/office/powerpoint/2010/main" val="307172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assessment is a valuable opportunity to assess student’s ability to access and integrate multiple sources of knowledge and skills to address problems of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dirty="0"/>
              <a:t>The Culminating Integrative Assessment</a:t>
            </a:r>
            <a:r>
              <a:rPr lang="en-US" sz="1200" kern="1200" dirty="0">
                <a:solidFill>
                  <a:schemeClr val="tx1"/>
                </a:solidFill>
                <a:effectLst/>
                <a:latin typeface="+mn-lt"/>
                <a:ea typeface="+mn-ea"/>
                <a:cs typeface="+mn-cs"/>
              </a:rPr>
              <a:t> requires student teachers to apply the knowledge, capabilities and skills they’ve learned during their programme to an authentic situation(s) that relates closely to the professional work of teachers in the sector for which they’re being prepared.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this process, student teachers will also be able to explain the connections of their actions and decisions to the </a:t>
            </a:r>
            <a:r>
              <a:rPr lang="en-US" sz="1200" i="0" kern="1200" dirty="0">
                <a:solidFill>
                  <a:schemeClr val="tx1"/>
                </a:solidFill>
                <a:effectLst/>
                <a:latin typeface="+mn-lt"/>
                <a:ea typeface="+mn-ea"/>
                <a:cs typeface="+mn-cs"/>
              </a:rPr>
              <a:t>Standards Ngā Paerewa</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Although the Assessment Framework can initially appear as a linear model, the elements all interweave fluidly, both within time and across time. </a:t>
            </a:r>
            <a:r>
              <a:rPr lang="en-US" sz="1200" kern="1200" dirty="0">
                <a:solidFill>
                  <a:schemeClr val="tx1"/>
                </a:solidFill>
                <a:effectLst/>
                <a:latin typeface="+mn-lt"/>
                <a:ea typeface="+mn-ea"/>
                <a:cs typeface="+mn-cs"/>
              </a:rPr>
              <a:t>The Culminating Integrative Assessment has explicit and implicit connections to all other parts of the Assessment Framework – which will be explained further in this presentation.</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A6C945-1377-4DFB-B1D5-8CF01CE671D8}" type="slidenum">
              <a:rPr lang="en-AU" smtClean="0"/>
              <a:t>3</a:t>
            </a:fld>
            <a:endParaRPr lang="en-AU"/>
          </a:p>
        </p:txBody>
      </p:sp>
    </p:spTree>
    <p:extLst>
      <p:ext uri="{BB962C8B-B14F-4D97-AF65-F5344CB8AC3E}">
        <p14:creationId xmlns:p14="http://schemas.microsoft.com/office/powerpoint/2010/main" val="200177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page 32 of the ITE Programme Approval Requirements, we can see the actual requirements for the Culminating Integrative Assessment. </a:t>
            </a:r>
          </a:p>
          <a:p>
            <a:endParaRPr lang="en-AU" dirty="0"/>
          </a:p>
          <a:p>
            <a:r>
              <a:rPr lang="en-AU" dirty="0"/>
              <a:t>As you will see, the emphasis is upon the student teacher being able to effectively integrate, illustrate and express their command of the Standards at a focus point towards the end of the programme. </a:t>
            </a:r>
          </a:p>
          <a:p>
            <a:endParaRPr lang="en-AU" dirty="0"/>
          </a:p>
          <a:p>
            <a:r>
              <a:rPr lang="en-AU" dirty="0"/>
              <a:t>This assessment needs to actually sit within a course of study, hence it requires credit value – but the credit value is at the discretion of the programme designers.</a:t>
            </a:r>
          </a:p>
          <a:p>
            <a:endParaRPr lang="en-AU" dirty="0"/>
          </a:p>
          <a:p>
            <a:r>
              <a:rPr lang="en-AU" dirty="0"/>
              <a:t>Although the Culminating Integrative Assessment probably stands alone as a single assessment event, it may be comprised of more than one assessment event if the programme designer can show that there’s coherency between the different events.</a:t>
            </a:r>
          </a:p>
          <a:p>
            <a:endParaRPr lang="en-AU" dirty="0"/>
          </a:p>
          <a:p>
            <a:r>
              <a:rPr lang="en-AU" dirty="0"/>
              <a:t>But as you saw in the last </a:t>
            </a:r>
            <a:r>
              <a:rPr lang="en-AU" dirty="0" err="1"/>
              <a:t>last</a:t>
            </a:r>
            <a:r>
              <a:rPr lang="en-AU" dirty="0"/>
              <a:t> slide, the Culminating Integrative Assessment can be considered the pinnacle assessment event of the entire programme. As such, the student’s learning and growth from each previous formative and summative assessment will probably have presence in some form or another. The Culminating Integrative Assessment is therefore not intended to stand in isolation, but to support and build upon the strength of effective assessment tasks elsewhere in the programme.</a:t>
            </a:r>
          </a:p>
        </p:txBody>
      </p:sp>
      <p:sp>
        <p:nvSpPr>
          <p:cNvPr id="4" name="Slide Number Placeholder 3"/>
          <p:cNvSpPr>
            <a:spLocks noGrp="1"/>
          </p:cNvSpPr>
          <p:nvPr>
            <p:ph type="sldNum" sz="quarter" idx="5"/>
          </p:nvPr>
        </p:nvSpPr>
        <p:spPr/>
        <p:txBody>
          <a:bodyPr/>
          <a:lstStyle/>
          <a:p>
            <a:fld id="{D0A6C945-1377-4DFB-B1D5-8CF01CE671D8}" type="slidenum">
              <a:rPr lang="en-AU" smtClean="0"/>
              <a:t>4</a:t>
            </a:fld>
            <a:endParaRPr lang="en-AU"/>
          </a:p>
        </p:txBody>
      </p:sp>
    </p:spTree>
    <p:extLst>
      <p:ext uri="{BB962C8B-B14F-4D97-AF65-F5344CB8AC3E}">
        <p14:creationId xmlns:p14="http://schemas.microsoft.com/office/powerpoint/2010/main" val="199152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 you’ll see on this slide, the Requirements document gives some initial options for how an authentic practice situation could be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Besides these examples and others on pages 33 and 34 of the Requirements document, it’s quickly apparent that there are limitless options for the design of this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The Assessment Framework has been intentionally designed with a “Tight but Loose” orientation and this is visible again within the Culminating Integrative Assessment.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This will be discussed in more detail next, and will help to explain how there’s great flexibility in the design of the Integrative Assessment, provided that guidance from the Requirements document is observed. </a:t>
            </a:r>
          </a:p>
        </p:txBody>
      </p:sp>
      <p:sp>
        <p:nvSpPr>
          <p:cNvPr id="4" name="Slide Number Placeholder 3"/>
          <p:cNvSpPr>
            <a:spLocks noGrp="1"/>
          </p:cNvSpPr>
          <p:nvPr>
            <p:ph type="sldNum" sz="quarter" idx="5"/>
          </p:nvPr>
        </p:nvSpPr>
        <p:spPr/>
        <p:txBody>
          <a:bodyPr/>
          <a:lstStyle/>
          <a:p>
            <a:fld id="{D0A6C945-1377-4DFB-B1D5-8CF01CE671D8}" type="slidenum">
              <a:rPr lang="en-AU" smtClean="0"/>
              <a:t>5</a:t>
            </a:fld>
            <a:endParaRPr lang="en-AU"/>
          </a:p>
        </p:txBody>
      </p:sp>
    </p:spTree>
    <p:extLst>
      <p:ext uri="{BB962C8B-B14F-4D97-AF65-F5344CB8AC3E}">
        <p14:creationId xmlns:p14="http://schemas.microsoft.com/office/powerpoint/2010/main" val="277883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‘Tightness’ is the assessment integrity aligned towards the principle of Complexity.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The “Looseness” is the sheer variety of approaches that can be used for the integrative assessment which can fulfil that Complexity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Regarding ‘Tightness’…The table shows that there are some factors which should be observed and are described in more detail in the Requirements document, on pages 32 to 35. </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Regarding ‘Looseness’ this is also described in those same pages. The assessment design has capacity to incorporate an ‘authentic practice situation’ in a huge variety of ways.</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In summary, observing the ‘Tight but Loose’ principle will be valuable in the design of your programme’s Culminating Integrative Assessment.</a:t>
            </a:r>
          </a:p>
          <a:p>
            <a:pPr lvl="0"/>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0A6C945-1377-4DFB-B1D5-8CF01CE671D8}" type="slidenum">
              <a:rPr lang="en-AU" smtClean="0"/>
              <a:t>6</a:t>
            </a:fld>
            <a:endParaRPr lang="en-AU"/>
          </a:p>
        </p:txBody>
      </p:sp>
    </p:spTree>
    <p:extLst>
      <p:ext uri="{BB962C8B-B14F-4D97-AF65-F5344CB8AC3E}">
        <p14:creationId xmlns:p14="http://schemas.microsoft.com/office/powerpoint/2010/main" val="277883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 we’ve already seen, the C2 Complexity principle connects in different ways to </a:t>
            </a:r>
            <a:r>
              <a:rPr lang="en-AU" b="1" i="1" dirty="0"/>
              <a:t>all</a:t>
            </a:r>
            <a:r>
              <a:rPr lang="en-AU" dirty="0"/>
              <a:t> the other key principles of the Assessment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B3 Partnership principle’s connection with the C1 Complexity principle represents one of the vital interconnections for the Culminating Integrative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 Culminating Integrative Assessment is placed near the end of a programme as a student nears the point of graduation and transition to the profession. </a:t>
            </a:r>
          </a:p>
          <a:p>
            <a:endParaRPr lang="en-AU" dirty="0"/>
          </a:p>
          <a:p>
            <a:r>
              <a:rPr lang="en-AU" dirty="0"/>
              <a:t>This assessment gives the profession confidence that graduates have the proven capacity to negotiate the complexities, contradictions and dilemma’s faced in daily teaching practice. These complexities of practice are assessed through an authentic practice situation – this is a context that practitioners are well suited to advise upon. </a:t>
            </a:r>
          </a:p>
          <a:p>
            <a:endParaRPr lang="en-AU" dirty="0"/>
          </a:p>
          <a:p>
            <a:r>
              <a:rPr lang="en-AU" dirty="0"/>
              <a:t>Even if not directly involved with the assessment of the Integrative Assessment, partners may have voice in the different assessments that </a:t>
            </a:r>
            <a:r>
              <a:rPr lang="en-AU" i="1" dirty="0"/>
              <a:t>cumulatively</a:t>
            </a:r>
            <a:r>
              <a:rPr lang="en-AU" dirty="0"/>
              <a:t> prepare a student for the Culminating Integrative Assessment near the near of the programme. </a:t>
            </a:r>
          </a:p>
          <a:p>
            <a:endParaRPr lang="mi-NZ" dirty="0"/>
          </a:p>
          <a:p>
            <a:r>
              <a:rPr lang="mi-NZ" dirty="0"/>
              <a:t>In summary, before the design work of this assessment proceeds too far, </a:t>
            </a:r>
            <a:r>
              <a:rPr lang="mi-NZ" dirty="0" err="1"/>
              <a:t>it’s</a:t>
            </a:r>
            <a:r>
              <a:rPr lang="mi-NZ" dirty="0"/>
              <a:t> wise to draw upon the ideas and thinking of different partners. </a:t>
            </a:r>
            <a:r>
              <a:rPr lang="mi-NZ" dirty="0" err="1"/>
              <a:t>Although</a:t>
            </a:r>
            <a:r>
              <a:rPr lang="mi-NZ" dirty="0"/>
              <a:t> </a:t>
            </a:r>
            <a:r>
              <a:rPr lang="mi-NZ" dirty="0" err="1"/>
              <a:t>it’s</a:t>
            </a:r>
            <a:r>
              <a:rPr lang="mi-NZ" dirty="0"/>
              <a:t> unlikely that all partners will think uniformly about the demands of this Integrative assessment, there may be some useful patterns of approach which will inform the process and design. </a:t>
            </a:r>
          </a:p>
          <a:p>
            <a:endParaRPr lang="en-AU" dirty="0"/>
          </a:p>
        </p:txBody>
      </p:sp>
      <p:sp>
        <p:nvSpPr>
          <p:cNvPr id="4" name="Slide Number Placeholder 3"/>
          <p:cNvSpPr>
            <a:spLocks noGrp="1"/>
          </p:cNvSpPr>
          <p:nvPr>
            <p:ph type="sldNum" sz="quarter" idx="5"/>
          </p:nvPr>
        </p:nvSpPr>
        <p:spPr/>
        <p:txBody>
          <a:bodyPr/>
          <a:lstStyle/>
          <a:p>
            <a:fld id="{D0A6C945-1377-4DFB-B1D5-8CF01CE671D8}" type="slidenum">
              <a:rPr lang="en-AU" smtClean="0"/>
              <a:t>7</a:t>
            </a:fld>
            <a:endParaRPr lang="en-AU"/>
          </a:p>
        </p:txBody>
      </p:sp>
    </p:spTree>
    <p:extLst>
      <p:ext uri="{BB962C8B-B14F-4D97-AF65-F5344CB8AC3E}">
        <p14:creationId xmlns:p14="http://schemas.microsoft.com/office/powerpoint/2010/main" val="420925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We’ve earlier discussed how the C2 Complexity principle connects in different ways with all other Assessment Framework elements. </a:t>
            </a:r>
          </a:p>
          <a:p>
            <a:endParaRPr lang="en-AU" dirty="0"/>
          </a:p>
          <a:p>
            <a:r>
              <a:rPr lang="en-AU" dirty="0"/>
              <a:t>Now we can take a brief look at how the Complexity principle connects simultaneously with the A1 principle of Contextualisation and the A2 principle of Coverage with Rigour.</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Requirements document has the expectation that the Standards assessment focuses for each programme will be interpreted through the lens of that organisation’s Conceptual Framework – this interpretive comprehension of the Standards is reflected in the Assessment Framework in the principle of Contextualisation – A1.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The A2 principle of Coverage with Rigour is responsible for the equitable distribution of Standards assessment throughout the programme – that is, that all Standards are being assessed with reasonable distribution across the entire assessment design. </a:t>
            </a:r>
          </a:p>
          <a:p>
            <a:endParaRPr lang="en-AU" dirty="0"/>
          </a:p>
          <a:p>
            <a:r>
              <a:rPr lang="en-AU" dirty="0"/>
              <a:t>Although the Requirements document does not absolutely stipulate that the Culminating Integrative Assessment assesses against all Standards, it’s probably fair to assume that it will – if the integrative assessment is an authentic complex practice situation, it’s likely that all of the Standards will be called upon and illustrated by the student within this assessment. </a:t>
            </a:r>
          </a:p>
          <a:p>
            <a:endParaRPr lang="en-AU" dirty="0"/>
          </a:p>
          <a:p>
            <a:endParaRPr lang="en-AU" dirty="0"/>
          </a:p>
          <a:p>
            <a:endParaRPr lang="en-AU" dirty="0"/>
          </a:p>
          <a:p>
            <a:endParaRPr lang="en-AU" dirty="0"/>
          </a:p>
          <a:p>
            <a:endParaRPr lang="en-AU" dirty="0"/>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A6C945-1377-4DFB-B1D5-8CF01CE671D8}" type="slidenum">
              <a:rPr lang="en-AU" smtClean="0"/>
              <a:t>8</a:t>
            </a:fld>
            <a:endParaRPr lang="en-AU"/>
          </a:p>
        </p:txBody>
      </p:sp>
    </p:spTree>
    <p:extLst>
      <p:ext uri="{BB962C8B-B14F-4D97-AF65-F5344CB8AC3E}">
        <p14:creationId xmlns:p14="http://schemas.microsoft.com/office/powerpoint/2010/main" val="181990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of the greatest demands in the life of a teacher arise from the diversity inherent in the teaching role.  The ‘typical learner’ in Aotearoa New Zealand is increasingly more difficult to identify, as the student population becomes more diverse. As well, research is increasingly uncovering new understanding of the needs that diverse learner groups bring to the classroom.</a:t>
            </a:r>
          </a:p>
          <a:p>
            <a:endParaRPr lang="en-AU" dirty="0"/>
          </a:p>
          <a:p>
            <a:r>
              <a:rPr lang="en-AU" dirty="0"/>
              <a:t>The Culminating Integrative Assessment is built upon an authentic practice situation – this requires integrating the principles of C2 Complexity with B2 Diversity, leading to a Culminating Integrative Assessment which incorporates aspects of diversity within the assessment. </a:t>
            </a:r>
          </a:p>
          <a:p>
            <a:endParaRPr lang="en-AU" dirty="0"/>
          </a:p>
          <a:p>
            <a:r>
              <a:rPr lang="en-AU" dirty="0"/>
              <a:t>Within the ‘Tight but Loose’ orientation, the ‘tightness’ is that diversity needs to be inherent in the assessment – the ‘looseness’ is how this is done. Once again, partners to the programme may well be a valuable reference point for how that could be skilfully achieved.</a:t>
            </a:r>
          </a:p>
          <a:p>
            <a:endParaRPr lang="en-AU" dirty="0"/>
          </a:p>
          <a:p>
            <a:r>
              <a:rPr lang="en-AU" dirty="0"/>
              <a:t>Questions which the Diversity principle may ask of the Culminating Integrative Assessment design are:</a:t>
            </a:r>
          </a:p>
          <a:p>
            <a:endParaRPr lang="en-AU" dirty="0"/>
          </a:p>
          <a:p>
            <a:pPr marL="171450" indent="-171450">
              <a:buFont typeface="Arial" panose="020B0604020202020204" pitchFamily="34" charset="0"/>
              <a:buChar char="•"/>
            </a:pPr>
            <a:r>
              <a:rPr lang="en-AU" dirty="0"/>
              <a:t>Are the needs of diverse learners part of the assessments practice situation?</a:t>
            </a:r>
          </a:p>
          <a:p>
            <a:pPr marL="171450" indent="-171450">
              <a:buFont typeface="Arial" panose="020B0604020202020204" pitchFamily="34" charset="0"/>
              <a:buChar char="•"/>
            </a:pPr>
            <a:r>
              <a:rPr lang="en-AU" dirty="0"/>
              <a:t>Are those learners at the margins of the assessment, or more centrally located?</a:t>
            </a:r>
          </a:p>
          <a:p>
            <a:pPr marL="171450" indent="-171450">
              <a:buFont typeface="Arial" panose="020B0604020202020204" pitchFamily="34" charset="0"/>
              <a:buChar char="•"/>
            </a:pPr>
            <a:r>
              <a:rPr lang="en-AU" dirty="0"/>
              <a:t>Can knowledge of the needs of diverse learners also provide solutions for other students?</a:t>
            </a:r>
          </a:p>
        </p:txBody>
      </p:sp>
      <p:sp>
        <p:nvSpPr>
          <p:cNvPr id="4" name="Slide Number Placeholder 3"/>
          <p:cNvSpPr>
            <a:spLocks noGrp="1"/>
          </p:cNvSpPr>
          <p:nvPr>
            <p:ph type="sldNum" sz="quarter" idx="5"/>
          </p:nvPr>
        </p:nvSpPr>
        <p:spPr/>
        <p:txBody>
          <a:bodyPr/>
          <a:lstStyle/>
          <a:p>
            <a:fld id="{D0A6C945-1377-4DFB-B1D5-8CF01CE671D8}" type="slidenum">
              <a:rPr lang="en-AU" smtClean="0"/>
              <a:t>9</a:t>
            </a:fld>
            <a:endParaRPr lang="en-AU"/>
          </a:p>
        </p:txBody>
      </p:sp>
    </p:spTree>
    <p:extLst>
      <p:ext uri="{BB962C8B-B14F-4D97-AF65-F5344CB8AC3E}">
        <p14:creationId xmlns:p14="http://schemas.microsoft.com/office/powerpoint/2010/main" val="3012856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09817" y="2014151"/>
            <a:ext cx="9440562" cy="1927654"/>
          </a:xfrm>
        </p:spPr>
        <p:txBody>
          <a:bodyPr anchor="b"/>
          <a:lstStyle>
            <a:lvl1pPr algn="ctr">
              <a:defRPr sz="6000">
                <a:solidFill>
                  <a:schemeClr val="tx1"/>
                </a:solidFill>
              </a:defRPr>
            </a:lvl1pPr>
          </a:lstStyle>
          <a:p>
            <a:r>
              <a:rPr lang="en-US" dirty="0"/>
              <a:t>This is the </a:t>
            </a:r>
            <a:br>
              <a:rPr lang="en-US" dirty="0"/>
            </a:br>
            <a:r>
              <a:rPr lang="en-US" dirty="0"/>
              <a:t>title of your presentation</a:t>
            </a:r>
          </a:p>
        </p:txBody>
      </p:sp>
      <p:sp>
        <p:nvSpPr>
          <p:cNvPr id="3" name="Subtitle 2"/>
          <p:cNvSpPr>
            <a:spLocks noGrp="1"/>
          </p:cNvSpPr>
          <p:nvPr>
            <p:ph type="subTitle" idx="1" hasCustomPrompt="1"/>
          </p:nvPr>
        </p:nvSpPr>
        <p:spPr>
          <a:xfrm>
            <a:off x="1309817" y="4090086"/>
            <a:ext cx="9440562" cy="117389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your subtitle</a:t>
            </a:r>
          </a:p>
        </p:txBody>
      </p:sp>
    </p:spTree>
    <p:extLst>
      <p:ext uri="{BB962C8B-B14F-4D97-AF65-F5344CB8AC3E}">
        <p14:creationId xmlns:p14="http://schemas.microsoft.com/office/powerpoint/2010/main" val="43299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p>
            <a:r>
              <a:rPr lang="en-US" dirty="0"/>
              <a:t>Content slide columns header </a:t>
            </a:r>
          </a:p>
        </p:txBody>
      </p:sp>
      <p:sp>
        <p:nvSpPr>
          <p:cNvPr id="3" name="Content Placeholder 2"/>
          <p:cNvSpPr>
            <a:spLocks noGrp="1"/>
          </p:cNvSpPr>
          <p:nvPr>
            <p:ph sz="half" idx="1"/>
          </p:nvPr>
        </p:nvSpPr>
        <p:spPr>
          <a:xfrm>
            <a:off x="487680" y="1825625"/>
            <a:ext cx="5400000" cy="4351338"/>
          </a:xfrm>
        </p:spPr>
        <p:txBody>
          <a:body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342821" y="1825625"/>
            <a:ext cx="5400000" cy="4351338"/>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442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8FBD96-C0FF-6048-99EF-67C5A0182D62}"/>
              </a:ext>
            </a:extLst>
          </p:cNvPr>
          <p:cNvSpPr>
            <a:spLocks noGrp="1"/>
          </p:cNvSpPr>
          <p:nvPr>
            <p:ph type="pic" sz="quarter" idx="10"/>
          </p:nvPr>
        </p:nvSpPr>
        <p:spPr>
          <a:xfrm>
            <a:off x="396000" y="468000"/>
            <a:ext cx="5449888" cy="5760000"/>
          </a:xfrm>
        </p:spPr>
        <p:txBody>
          <a:bodyPr/>
          <a:lstStyle>
            <a:lvl1pPr marL="0" indent="0">
              <a:buNone/>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E91D3-9F73-A741-8F8F-B8B5A632AFD6}"/>
              </a:ext>
            </a:extLst>
          </p:cNvPr>
          <p:cNvSpPr>
            <a:spLocks noGrp="1"/>
          </p:cNvSpPr>
          <p:nvPr>
            <p:ph type="body" sz="quarter" idx="11"/>
          </p:nvPr>
        </p:nvSpPr>
        <p:spPr>
          <a:xfrm>
            <a:off x="6264275" y="1346885"/>
            <a:ext cx="5437188" cy="4201427"/>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728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3E6FE3E-2D59-A249-8AD8-744690F60D96}"/>
              </a:ext>
            </a:extLst>
          </p:cNvPr>
          <p:cNvSpPr>
            <a:spLocks noGrp="1"/>
          </p:cNvSpPr>
          <p:nvPr>
            <p:ph sz="quarter" idx="10" hasCustomPrompt="1"/>
          </p:nvPr>
        </p:nvSpPr>
        <p:spPr>
          <a:xfrm>
            <a:off x="487681" y="396000"/>
            <a:ext cx="11242887" cy="5760000"/>
          </a:xfrm>
        </p:spPr>
        <p:txBody>
          <a:bodyPr/>
          <a:lstStyle/>
          <a:p>
            <a:pPr lvl="0"/>
            <a:r>
              <a:rPr lang="en-US" dirty="0"/>
              <a:t>Full page slide, use for text </a:t>
            </a:r>
            <a:r>
              <a:rPr lang="en-US"/>
              <a:t>or images</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3069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BEB4FFDA-86E5-BB4B-BFC0-EE2D472D6FD6}"/>
              </a:ext>
            </a:extLst>
          </p:cNvPr>
          <p:cNvSpPr>
            <a:spLocks noGrp="1"/>
          </p:cNvSpPr>
          <p:nvPr>
            <p:ph type="title" hasCustomPrompt="1"/>
          </p:nvPr>
        </p:nvSpPr>
        <p:spPr>
          <a:xfrm>
            <a:off x="3028749" y="1058009"/>
            <a:ext cx="6096000" cy="491522"/>
          </a:xfrm>
        </p:spPr>
        <p:txBody>
          <a:bodyPr/>
          <a:lstStyle>
            <a:lvl1pPr algn="ctr">
              <a:defRPr>
                <a:solidFill>
                  <a:schemeClr val="accent1"/>
                </a:solidFill>
              </a:defRPr>
            </a:lvl1pPr>
          </a:lstStyle>
          <a:p>
            <a:r>
              <a:rPr lang="en-US" dirty="0" err="1"/>
              <a:t>Whakatauki</a:t>
            </a:r>
            <a:endParaRPr lang="en-US" dirty="0"/>
          </a:p>
        </p:txBody>
      </p:sp>
      <p:sp>
        <p:nvSpPr>
          <p:cNvPr id="2" name="TextBox 1">
            <a:extLst>
              <a:ext uri="{FF2B5EF4-FFF2-40B4-BE49-F238E27FC236}">
                <a16:creationId xmlns:a16="http://schemas.microsoft.com/office/drawing/2014/main" id="{45091731-1DFE-A343-9B79-EF26F431359B}"/>
              </a:ext>
            </a:extLst>
          </p:cNvPr>
          <p:cNvSpPr txBox="1"/>
          <p:nvPr userDrawn="1"/>
        </p:nvSpPr>
        <p:spPr>
          <a:xfrm>
            <a:off x="6953956" y="1320800"/>
            <a:ext cx="184731" cy="369332"/>
          </a:xfrm>
          <a:prstGeom prst="rect">
            <a:avLst/>
          </a:prstGeom>
          <a:noFill/>
        </p:spPr>
        <p:txBody>
          <a:bodyPr wrap="none" rtlCol="0">
            <a:spAutoFit/>
          </a:bodyPr>
          <a:lstStyle/>
          <a:p>
            <a:endParaRPr lang="en-US" dirty="0"/>
          </a:p>
        </p:txBody>
      </p:sp>
      <p:sp>
        <p:nvSpPr>
          <p:cNvPr id="6" name="Text Placeholder 5">
            <a:extLst>
              <a:ext uri="{FF2B5EF4-FFF2-40B4-BE49-F238E27FC236}">
                <a16:creationId xmlns:a16="http://schemas.microsoft.com/office/drawing/2014/main" id="{66175974-FBF9-0043-88A8-296AE611127D}"/>
              </a:ext>
            </a:extLst>
          </p:cNvPr>
          <p:cNvSpPr>
            <a:spLocks noGrp="1"/>
          </p:cNvSpPr>
          <p:nvPr>
            <p:ph type="body" sz="quarter" idx="10" hasCustomPrompt="1"/>
          </p:nvPr>
        </p:nvSpPr>
        <p:spPr>
          <a:xfrm>
            <a:off x="2370138" y="2178050"/>
            <a:ext cx="7405687" cy="33305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 this slide is ONLY for  </a:t>
            </a:r>
            <a:r>
              <a:rPr lang="en-US" dirty="0" err="1"/>
              <a:t>whakatauki</a:t>
            </a:r>
            <a:endParaRPr lang="en-US" dirty="0"/>
          </a:p>
        </p:txBody>
      </p:sp>
    </p:spTree>
    <p:extLst>
      <p:ext uri="{BB962C8B-B14F-4D97-AF65-F5344CB8AC3E}">
        <p14:creationId xmlns:p14="http://schemas.microsoft.com/office/powerpoint/2010/main" val="34506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F473BC-6E46-FF4C-B104-2792606B423F}"/>
              </a:ext>
            </a:extLst>
          </p:cNvPr>
          <p:cNvSpPr>
            <a:spLocks noGrp="1"/>
          </p:cNvSpPr>
          <p:nvPr>
            <p:ph type="title" hasCustomPrompt="1"/>
          </p:nvPr>
        </p:nvSpPr>
        <p:spPr>
          <a:xfrm>
            <a:off x="3048000" y="1289016"/>
            <a:ext cx="6096000" cy="491522"/>
          </a:xfrm>
        </p:spPr>
        <p:txBody>
          <a:bodyPr/>
          <a:lstStyle>
            <a:lvl1pPr algn="ctr">
              <a:defRPr>
                <a:solidFill>
                  <a:schemeClr val="bg1"/>
                </a:solidFill>
              </a:defRPr>
            </a:lvl1pPr>
          </a:lstStyle>
          <a:p>
            <a:r>
              <a:rPr lang="en-US" dirty="0"/>
              <a:t>Karakia</a:t>
            </a:r>
          </a:p>
        </p:txBody>
      </p:sp>
      <p:sp>
        <p:nvSpPr>
          <p:cNvPr id="8" name="Text Placeholder 5">
            <a:extLst>
              <a:ext uri="{FF2B5EF4-FFF2-40B4-BE49-F238E27FC236}">
                <a16:creationId xmlns:a16="http://schemas.microsoft.com/office/drawing/2014/main" id="{10F8916D-8CF1-9043-9A7E-235DE95DEAE4}"/>
              </a:ext>
            </a:extLst>
          </p:cNvPr>
          <p:cNvSpPr>
            <a:spLocks noGrp="1"/>
          </p:cNvSpPr>
          <p:nvPr>
            <p:ph type="body" sz="quarter" idx="10" hasCustomPrompt="1"/>
          </p:nvPr>
        </p:nvSpPr>
        <p:spPr>
          <a:xfrm>
            <a:off x="2370138" y="2178050"/>
            <a:ext cx="7405687" cy="33305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 this slide is ONLY for </a:t>
            </a:r>
            <a:r>
              <a:rPr lang="en-US" dirty="0" err="1"/>
              <a:t>karakia</a:t>
            </a:r>
            <a:endParaRPr lang="en-US" dirty="0"/>
          </a:p>
        </p:txBody>
      </p:sp>
    </p:spTree>
    <p:extLst>
      <p:ext uri="{BB962C8B-B14F-4D97-AF65-F5344CB8AC3E}">
        <p14:creationId xmlns:p14="http://schemas.microsoft.com/office/powerpoint/2010/main" val="26671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p>
            <a:r>
              <a:rPr lang="en-US" dirty="0"/>
              <a:t>Content slide header</a:t>
            </a:r>
          </a:p>
        </p:txBody>
      </p:sp>
      <p:sp>
        <p:nvSpPr>
          <p:cNvPr id="3" name="Content Placeholder 2"/>
          <p:cNvSpPr>
            <a:spLocks noGrp="1"/>
          </p:cNvSpPr>
          <p:nvPr>
            <p:ph idx="1" hasCustomPrompt="1"/>
          </p:nvPr>
        </p:nvSpPr>
        <p:spPr/>
        <p:txBody>
          <a:bodyPr/>
          <a:lstStyle>
            <a:lvl2pPr marL="800100" indent="-342900">
              <a:buFont typeface="Arial" panose="020B0604020202020204" pitchFamily="34" charset="0"/>
              <a:buChar char="•"/>
              <a:defRPr/>
            </a:lvl2pPr>
          </a:lstStyle>
          <a:p>
            <a:pPr lvl="0"/>
            <a:r>
              <a:rPr lang="en-US" dirty="0"/>
              <a:t>Content slide, use this for most of your content</a:t>
            </a:r>
          </a:p>
          <a:p>
            <a:pPr lvl="1"/>
            <a:endParaRPr lang="en-US" dirty="0"/>
          </a:p>
        </p:txBody>
      </p:sp>
    </p:spTree>
    <p:extLst>
      <p:ext uri="{BB962C8B-B14F-4D97-AF65-F5344CB8AC3E}">
        <p14:creationId xmlns:p14="http://schemas.microsoft.com/office/powerpoint/2010/main" val="379444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396000"/>
            <a:ext cx="11255141" cy="1325563"/>
          </a:xfrm>
        </p:spPr>
        <p:txBody>
          <a:bodyPr/>
          <a:lstStyle/>
          <a:p>
            <a:r>
              <a:rPr lang="en-US" dirty="0"/>
              <a:t>Content slide header</a:t>
            </a:r>
          </a:p>
        </p:txBody>
      </p:sp>
      <p:sp>
        <p:nvSpPr>
          <p:cNvPr id="3" name="Content Placeholder 2"/>
          <p:cNvSpPr>
            <a:spLocks noGrp="1"/>
          </p:cNvSpPr>
          <p:nvPr>
            <p:ph idx="1" hasCustomPrompt="1"/>
          </p:nvPr>
        </p:nvSpPr>
        <p:spPr/>
        <p:txBody>
          <a:bodyPr/>
          <a:lstStyle>
            <a:lvl1pPr marL="732600">
              <a:defRPr/>
            </a:lvl1pPr>
            <a:lvl2pPr marL="800100" indent="-342900">
              <a:buFont typeface="Arial" panose="020B0604020202020204" pitchFamily="34" charset="0"/>
              <a:buChar char="•"/>
              <a:defRPr/>
            </a:lvl2pPr>
          </a:lstStyle>
          <a:p>
            <a:pPr lvl="0"/>
            <a:r>
              <a:rPr lang="en-US" dirty="0"/>
              <a:t>Content slide, use this for most of your content</a:t>
            </a:r>
          </a:p>
          <a:p>
            <a:pPr lvl="1"/>
            <a:endParaRPr lang="en-US" dirty="0"/>
          </a:p>
        </p:txBody>
      </p:sp>
    </p:spTree>
    <p:extLst>
      <p:ext uri="{BB962C8B-B14F-4D97-AF65-F5344CB8AC3E}">
        <p14:creationId xmlns:p14="http://schemas.microsoft.com/office/powerpoint/2010/main" val="306152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chemeClr val="bg1"/>
                </a:solidFill>
              </a:defRPr>
            </a:lvl1pPr>
          </a:lstStyle>
          <a:p>
            <a:r>
              <a:rPr lang="en-US" dirty="0"/>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a:t>Alternative content slide, use this slide sparingly</a:t>
            </a:r>
          </a:p>
        </p:txBody>
      </p:sp>
    </p:spTree>
    <p:extLst>
      <p:ext uri="{BB962C8B-B14F-4D97-AF65-F5344CB8AC3E}">
        <p14:creationId xmlns:p14="http://schemas.microsoft.com/office/powerpoint/2010/main" val="313514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6F87-6EC6-544E-AAB9-D6F35D9B4457}"/>
              </a:ext>
            </a:extLst>
          </p:cNvPr>
          <p:cNvSpPr>
            <a:spLocks noGrp="1"/>
          </p:cNvSpPr>
          <p:nvPr>
            <p:ph type="title" hasCustomPrompt="1"/>
          </p:nvPr>
        </p:nvSpPr>
        <p:spPr>
          <a:xfrm>
            <a:off x="449179" y="2201463"/>
            <a:ext cx="5492819" cy="2455077"/>
          </a:xfrm>
        </p:spPr>
        <p:txBody>
          <a:bodyPr/>
          <a:lstStyle/>
          <a:p>
            <a:r>
              <a:rPr lang="en-US" dirty="0"/>
              <a:t>Divider or new section slide</a:t>
            </a:r>
          </a:p>
        </p:txBody>
      </p:sp>
    </p:spTree>
    <p:extLst>
      <p:ext uri="{BB962C8B-B14F-4D97-AF65-F5344CB8AC3E}">
        <p14:creationId xmlns:p14="http://schemas.microsoft.com/office/powerpoint/2010/main" val="29730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663CEC-4BEC-2248-97BA-831C9FD59F74}"/>
              </a:ext>
            </a:extLst>
          </p:cNvPr>
          <p:cNvSpPr>
            <a:spLocks noGrp="1"/>
          </p:cNvSpPr>
          <p:nvPr>
            <p:ph type="title" hasCustomPrompt="1"/>
          </p:nvPr>
        </p:nvSpPr>
        <p:spPr>
          <a:xfrm>
            <a:off x="5194174" y="2312674"/>
            <a:ext cx="5492819" cy="2455077"/>
          </a:xfrm>
        </p:spPr>
        <p:txBody>
          <a:bodyPr/>
          <a:lstStyle>
            <a:lvl1pPr>
              <a:defRPr>
                <a:solidFill>
                  <a:schemeClr val="bg1"/>
                </a:solidFill>
              </a:defRPr>
            </a:lvl1pPr>
          </a:lstStyle>
          <a:p>
            <a:r>
              <a:rPr lang="en-US" dirty="0"/>
              <a:t>Divider or new section slide</a:t>
            </a:r>
          </a:p>
        </p:txBody>
      </p:sp>
    </p:spTree>
    <p:extLst>
      <p:ext uri="{BB962C8B-B14F-4D97-AF65-F5344CB8AC3E}">
        <p14:creationId xmlns:p14="http://schemas.microsoft.com/office/powerpoint/2010/main" val="91858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AF35-B037-4940-804F-19BC055ADB2A}"/>
              </a:ext>
            </a:extLst>
          </p:cNvPr>
          <p:cNvSpPr>
            <a:spLocks noGrp="1"/>
          </p:cNvSpPr>
          <p:nvPr>
            <p:ph type="title" hasCustomPrompt="1"/>
          </p:nvPr>
        </p:nvSpPr>
        <p:spPr>
          <a:xfrm>
            <a:off x="3212757" y="2403992"/>
            <a:ext cx="7047253" cy="2155651"/>
          </a:xfrm>
        </p:spPr>
        <p:txBody>
          <a:bodyPr/>
          <a:lstStyle>
            <a:lvl1pPr algn="ctr">
              <a:defRPr/>
            </a:lvl1pPr>
          </a:lstStyle>
          <a:p>
            <a:r>
              <a:rPr lang="en-US" dirty="0"/>
              <a:t>“This slide is just for quotes”</a:t>
            </a:r>
          </a:p>
        </p:txBody>
      </p:sp>
      <p:sp>
        <p:nvSpPr>
          <p:cNvPr id="4" name="Text Placeholder 3">
            <a:extLst>
              <a:ext uri="{FF2B5EF4-FFF2-40B4-BE49-F238E27FC236}">
                <a16:creationId xmlns:a16="http://schemas.microsoft.com/office/drawing/2014/main" id="{98DA84B0-B096-6246-B12E-527E67C32E84}"/>
              </a:ext>
            </a:extLst>
          </p:cNvPr>
          <p:cNvSpPr>
            <a:spLocks noGrp="1"/>
          </p:cNvSpPr>
          <p:nvPr>
            <p:ph type="body" sz="quarter" idx="10" hasCustomPrompt="1"/>
          </p:nvPr>
        </p:nvSpPr>
        <p:spPr>
          <a:xfrm>
            <a:off x="3225800" y="4719638"/>
            <a:ext cx="7031038" cy="384175"/>
          </a:xfrm>
        </p:spPr>
        <p:txBody>
          <a:bodyPr>
            <a:normAutofit/>
          </a:bodyPr>
          <a:lstStyle>
            <a:lvl1pPr marL="0" indent="0" algn="r">
              <a:buNone/>
              <a:defRPr sz="2000"/>
            </a:lvl1pPr>
          </a:lstStyle>
          <a:p>
            <a:pPr lvl="0"/>
            <a:r>
              <a:rPr lang="en-US" dirty="0"/>
              <a:t>Source of the quote</a:t>
            </a:r>
          </a:p>
        </p:txBody>
      </p:sp>
    </p:spTree>
    <p:extLst>
      <p:ext uri="{BB962C8B-B14F-4D97-AF65-F5344CB8AC3E}">
        <p14:creationId xmlns:p14="http://schemas.microsoft.com/office/powerpoint/2010/main" val="341121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65127"/>
            <a:ext cx="1125514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7680" y="1825625"/>
            <a:ext cx="1125514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1993533"/>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87" r:id="rId3"/>
    <p:sldLayoutId id="2147483662" r:id="rId4"/>
    <p:sldLayoutId id="2147483693" r:id="rId5"/>
    <p:sldLayoutId id="2147483689" r:id="rId6"/>
    <p:sldLayoutId id="2147483685" r:id="rId7"/>
    <p:sldLayoutId id="2147483690" r:id="rId8"/>
    <p:sldLayoutId id="2147483692" r:id="rId9"/>
    <p:sldLayoutId id="2147483664" r:id="rId10"/>
    <p:sldLayoutId id="214748369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588D-C8DB-8B4D-B0BA-4F334F703D40}"/>
              </a:ext>
            </a:extLst>
          </p:cNvPr>
          <p:cNvSpPr>
            <a:spLocks noGrp="1"/>
          </p:cNvSpPr>
          <p:nvPr>
            <p:ph type="ctrTitle"/>
          </p:nvPr>
        </p:nvSpPr>
        <p:spPr>
          <a:xfrm>
            <a:off x="1309817" y="3261060"/>
            <a:ext cx="9440562" cy="1927654"/>
          </a:xfrm>
        </p:spPr>
        <p:txBody>
          <a:bodyPr>
            <a:normAutofit fontScale="90000"/>
          </a:bodyPr>
          <a:lstStyle/>
          <a:p>
            <a:r>
              <a:rPr lang="en-US" dirty="0"/>
              <a:t>Requirement 4.2</a:t>
            </a:r>
            <a:br>
              <a:rPr lang="en-US" dirty="0"/>
            </a:br>
            <a:br>
              <a:rPr lang="en-US" dirty="0"/>
            </a:br>
            <a:r>
              <a:rPr lang="en-US" dirty="0"/>
              <a:t>Culminating Integrative Assessment</a:t>
            </a:r>
          </a:p>
        </p:txBody>
      </p:sp>
    </p:spTree>
    <p:extLst>
      <p:ext uri="{BB962C8B-B14F-4D97-AF65-F5344CB8AC3E}">
        <p14:creationId xmlns:p14="http://schemas.microsoft.com/office/powerpoint/2010/main" val="189553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ext&#10;&#10;Description automatically generated">
            <a:extLst>
              <a:ext uri="{FF2B5EF4-FFF2-40B4-BE49-F238E27FC236}">
                <a16:creationId xmlns:a16="http://schemas.microsoft.com/office/drawing/2014/main" id="{A212E9EF-7D04-4B70-BE59-4289CBD1F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044" y="586467"/>
            <a:ext cx="8255774" cy="5481865"/>
          </a:xfrm>
          <a:prstGeom prst="rect">
            <a:avLst/>
          </a:prstGeom>
          <a:ln>
            <a:solidFill>
              <a:schemeClr val="accent1"/>
            </a:solidFill>
          </a:ln>
        </p:spPr>
      </p:pic>
      <p:sp>
        <p:nvSpPr>
          <p:cNvPr id="8" name="Rectangle: Rounded Corners 7">
            <a:extLst>
              <a:ext uri="{FF2B5EF4-FFF2-40B4-BE49-F238E27FC236}">
                <a16:creationId xmlns:a16="http://schemas.microsoft.com/office/drawing/2014/main" id="{C621961E-1A9C-4264-961E-95290AC4239E}"/>
              </a:ext>
            </a:extLst>
          </p:cNvPr>
          <p:cNvSpPr/>
          <p:nvPr/>
        </p:nvSpPr>
        <p:spPr>
          <a:xfrm>
            <a:off x="9225386" y="1633416"/>
            <a:ext cx="2424134" cy="390769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3B8775F6-CC60-405A-849D-7EF1D7DF22BF}"/>
              </a:ext>
            </a:extLst>
          </p:cNvPr>
          <p:cNvSpPr txBox="1"/>
          <p:nvPr/>
        </p:nvSpPr>
        <p:spPr>
          <a:xfrm rot="19123739">
            <a:off x="-347195" y="2413018"/>
            <a:ext cx="7153121" cy="1077218"/>
          </a:xfrm>
          <a:prstGeom prst="rect">
            <a:avLst/>
          </a:prstGeom>
          <a:solidFill>
            <a:schemeClr val="accent1">
              <a:lumMod val="75000"/>
            </a:schemeClr>
          </a:solidFill>
        </p:spPr>
        <p:txBody>
          <a:bodyPr wrap="square" rtlCol="0">
            <a:spAutoFit/>
          </a:bodyPr>
          <a:lstStyle/>
          <a:p>
            <a:pPr algn="ctr"/>
            <a:r>
              <a:rPr lang="en-AU" sz="3200" dirty="0">
                <a:solidFill>
                  <a:schemeClr val="bg1"/>
                </a:solidFill>
              </a:rPr>
              <a:t>Connecting the Key Teaching Tasks with the Culminating Integrative Assessment </a:t>
            </a:r>
          </a:p>
        </p:txBody>
      </p:sp>
    </p:spTree>
    <p:extLst>
      <p:ext uri="{BB962C8B-B14F-4D97-AF65-F5344CB8AC3E}">
        <p14:creationId xmlns:p14="http://schemas.microsoft.com/office/powerpoint/2010/main" val="426537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6FB351-9997-44AF-B650-B11761CE76B0}"/>
              </a:ext>
            </a:extLst>
          </p:cNvPr>
          <p:cNvSpPr>
            <a:spLocks noGrp="1"/>
          </p:cNvSpPr>
          <p:nvPr>
            <p:ph type="body" sz="quarter" idx="4294967295"/>
          </p:nvPr>
        </p:nvSpPr>
        <p:spPr>
          <a:xfrm>
            <a:off x="2258646" y="306388"/>
            <a:ext cx="9933354" cy="1428750"/>
          </a:xfrm>
        </p:spPr>
        <p:txBody>
          <a:bodyPr>
            <a:noAutofit/>
          </a:bodyPr>
          <a:lstStyle/>
          <a:p>
            <a:pPr marL="0" indent="0" algn="ctr">
              <a:buNone/>
            </a:pPr>
            <a:r>
              <a:rPr lang="en-AU" sz="4000" dirty="0">
                <a:solidFill>
                  <a:schemeClr val="bg1"/>
                </a:solidFill>
              </a:rPr>
              <a:t>Reflections upon the Culminating Integrative Assessment</a:t>
            </a:r>
          </a:p>
        </p:txBody>
      </p:sp>
      <p:sp>
        <p:nvSpPr>
          <p:cNvPr id="6" name="Text Placeholder 2">
            <a:extLst>
              <a:ext uri="{FF2B5EF4-FFF2-40B4-BE49-F238E27FC236}">
                <a16:creationId xmlns:a16="http://schemas.microsoft.com/office/drawing/2014/main" id="{A67929BE-17E1-4862-959F-0757A5CAA3E0}"/>
              </a:ext>
            </a:extLst>
          </p:cNvPr>
          <p:cNvSpPr txBox="1">
            <a:spLocks/>
          </p:cNvSpPr>
          <p:nvPr/>
        </p:nvSpPr>
        <p:spPr>
          <a:xfrm>
            <a:off x="1514231" y="3859946"/>
            <a:ext cx="7031038" cy="3841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i-NZ" sz="2400" dirty="0"/>
          </a:p>
          <a:p>
            <a:endParaRPr lang="en-AU" sz="2400" dirty="0"/>
          </a:p>
        </p:txBody>
      </p:sp>
      <p:sp>
        <p:nvSpPr>
          <p:cNvPr id="2" name="TextBox 1">
            <a:extLst>
              <a:ext uri="{FF2B5EF4-FFF2-40B4-BE49-F238E27FC236}">
                <a16:creationId xmlns:a16="http://schemas.microsoft.com/office/drawing/2014/main" id="{5431944F-C308-42D7-A549-DE3517DE61B4}"/>
              </a:ext>
            </a:extLst>
          </p:cNvPr>
          <p:cNvSpPr txBox="1"/>
          <p:nvPr/>
        </p:nvSpPr>
        <p:spPr>
          <a:xfrm>
            <a:off x="3649784" y="1843376"/>
            <a:ext cx="8542216" cy="830997"/>
          </a:xfrm>
          <a:prstGeom prst="rect">
            <a:avLst/>
          </a:prstGeom>
          <a:noFill/>
        </p:spPr>
        <p:txBody>
          <a:bodyPr wrap="square" rtlCol="0">
            <a:spAutoFit/>
          </a:bodyPr>
          <a:lstStyle/>
          <a:p>
            <a:pPr lvl="0"/>
            <a:r>
              <a:rPr lang="en-AU" sz="2400" b="1" dirty="0">
                <a:solidFill>
                  <a:schemeClr val="bg1"/>
                </a:solidFill>
              </a:rPr>
              <a:t>How can the practice situation be decided upon, and how can it represent complex decision-making? </a:t>
            </a:r>
          </a:p>
        </p:txBody>
      </p:sp>
      <p:sp>
        <p:nvSpPr>
          <p:cNvPr id="11" name="TextBox 10">
            <a:extLst>
              <a:ext uri="{FF2B5EF4-FFF2-40B4-BE49-F238E27FC236}">
                <a16:creationId xmlns:a16="http://schemas.microsoft.com/office/drawing/2014/main" id="{D9D64FA7-9C78-4055-89E6-E588F606610A}"/>
              </a:ext>
            </a:extLst>
          </p:cNvPr>
          <p:cNvSpPr txBox="1"/>
          <p:nvPr/>
        </p:nvSpPr>
        <p:spPr>
          <a:xfrm>
            <a:off x="2573747" y="5400697"/>
            <a:ext cx="9048830" cy="830997"/>
          </a:xfrm>
          <a:prstGeom prst="rect">
            <a:avLst/>
          </a:prstGeom>
          <a:noFill/>
        </p:spPr>
        <p:txBody>
          <a:bodyPr wrap="square" rtlCol="0">
            <a:spAutoFit/>
          </a:bodyPr>
          <a:lstStyle/>
          <a:p>
            <a:pPr lvl="0"/>
            <a:r>
              <a:rPr lang="en-AU" sz="2400" b="1" dirty="0">
                <a:solidFill>
                  <a:schemeClr val="bg1"/>
                </a:solidFill>
              </a:rPr>
              <a:t>How can the moderation processes you prefer optimise consistency of judgement for the Culminating Integrative Assessment</a:t>
            </a:r>
          </a:p>
        </p:txBody>
      </p:sp>
      <p:sp>
        <p:nvSpPr>
          <p:cNvPr id="13" name="TextBox 12">
            <a:extLst>
              <a:ext uri="{FF2B5EF4-FFF2-40B4-BE49-F238E27FC236}">
                <a16:creationId xmlns:a16="http://schemas.microsoft.com/office/drawing/2014/main" id="{BD0033C5-752E-48E5-8012-2998E2CAA750}"/>
              </a:ext>
            </a:extLst>
          </p:cNvPr>
          <p:cNvSpPr txBox="1"/>
          <p:nvPr/>
        </p:nvSpPr>
        <p:spPr>
          <a:xfrm>
            <a:off x="3820656" y="4244121"/>
            <a:ext cx="8542216" cy="830997"/>
          </a:xfrm>
          <a:prstGeom prst="rect">
            <a:avLst/>
          </a:prstGeom>
          <a:noFill/>
        </p:spPr>
        <p:txBody>
          <a:bodyPr wrap="square" rtlCol="0">
            <a:spAutoFit/>
          </a:bodyPr>
          <a:lstStyle/>
          <a:p>
            <a:pPr lvl="0"/>
            <a:r>
              <a:rPr lang="en-AU" sz="2400" b="1" dirty="0">
                <a:solidFill>
                  <a:schemeClr val="bg1"/>
                </a:solidFill>
              </a:rPr>
              <a:t>How can the assessment criteria and rubrics effectively match the assessment demands of this particular assessment?</a:t>
            </a:r>
          </a:p>
        </p:txBody>
      </p:sp>
      <p:sp>
        <p:nvSpPr>
          <p:cNvPr id="14" name="TextBox 13">
            <a:extLst>
              <a:ext uri="{FF2B5EF4-FFF2-40B4-BE49-F238E27FC236}">
                <a16:creationId xmlns:a16="http://schemas.microsoft.com/office/drawing/2014/main" id="{E31B033D-1009-4E2A-88EA-B0F86749E207}"/>
              </a:ext>
            </a:extLst>
          </p:cNvPr>
          <p:cNvSpPr txBox="1"/>
          <p:nvPr/>
        </p:nvSpPr>
        <p:spPr>
          <a:xfrm>
            <a:off x="5246288" y="3032064"/>
            <a:ext cx="6597962" cy="830997"/>
          </a:xfrm>
          <a:prstGeom prst="rect">
            <a:avLst/>
          </a:prstGeom>
          <a:noFill/>
        </p:spPr>
        <p:txBody>
          <a:bodyPr wrap="square" rtlCol="0">
            <a:spAutoFit/>
          </a:bodyPr>
          <a:lstStyle/>
          <a:p>
            <a:pPr lvl="0"/>
            <a:r>
              <a:rPr lang="en-AU" sz="2400" b="1" dirty="0">
                <a:solidFill>
                  <a:schemeClr val="bg1"/>
                </a:solidFill>
              </a:rPr>
              <a:t>How can practitioners contribute to the design </a:t>
            </a:r>
          </a:p>
          <a:p>
            <a:pPr lvl="0"/>
            <a:r>
              <a:rPr lang="en-AU" sz="2400" b="1" dirty="0">
                <a:solidFill>
                  <a:schemeClr val="bg1"/>
                </a:solidFill>
              </a:rPr>
              <a:t>and assessment?</a:t>
            </a:r>
          </a:p>
        </p:txBody>
      </p:sp>
    </p:spTree>
    <p:extLst>
      <p:ext uri="{BB962C8B-B14F-4D97-AF65-F5344CB8AC3E}">
        <p14:creationId xmlns:p14="http://schemas.microsoft.com/office/powerpoint/2010/main" val="157890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2302E-0200-4EA0-BA10-8620FDC03314}"/>
              </a:ext>
            </a:extLst>
          </p:cNvPr>
          <p:cNvPicPr>
            <a:picLocks noChangeAspect="1"/>
          </p:cNvPicPr>
          <p:nvPr/>
        </p:nvPicPr>
        <p:blipFill>
          <a:blip r:embed="rId3"/>
          <a:stretch>
            <a:fillRect/>
          </a:stretch>
        </p:blipFill>
        <p:spPr>
          <a:xfrm>
            <a:off x="4806461" y="555763"/>
            <a:ext cx="6477146" cy="3883534"/>
          </a:xfrm>
          <a:prstGeom prst="rect">
            <a:avLst/>
          </a:prstGeom>
          <a:ln>
            <a:solidFill>
              <a:schemeClr val="accent1">
                <a:shade val="50000"/>
              </a:schemeClr>
            </a:solidFill>
          </a:ln>
        </p:spPr>
      </p:pic>
      <p:sp>
        <p:nvSpPr>
          <p:cNvPr id="5" name="Text Placeholder 4">
            <a:extLst>
              <a:ext uri="{FF2B5EF4-FFF2-40B4-BE49-F238E27FC236}">
                <a16:creationId xmlns:a16="http://schemas.microsoft.com/office/drawing/2014/main" id="{4B6FB351-9997-44AF-B650-B11761CE76B0}"/>
              </a:ext>
            </a:extLst>
          </p:cNvPr>
          <p:cNvSpPr>
            <a:spLocks noGrp="1"/>
          </p:cNvSpPr>
          <p:nvPr>
            <p:ph type="body" sz="quarter" idx="10"/>
          </p:nvPr>
        </p:nvSpPr>
        <p:spPr>
          <a:xfrm>
            <a:off x="0" y="5027735"/>
            <a:ext cx="10853761" cy="384175"/>
          </a:xfrm>
        </p:spPr>
        <p:txBody>
          <a:bodyPr>
            <a:noAutofit/>
          </a:bodyPr>
          <a:lstStyle/>
          <a:p>
            <a:r>
              <a:rPr lang="mi-NZ" sz="4800" dirty="0">
                <a:solidFill>
                  <a:schemeClr val="accent1">
                    <a:lumMod val="75000"/>
                  </a:schemeClr>
                </a:solidFill>
              </a:rPr>
              <a:t>Culminating Integrative Assessment</a:t>
            </a:r>
            <a:endParaRPr lang="en-AU" sz="4800" dirty="0">
              <a:solidFill>
                <a:schemeClr val="accent1">
                  <a:lumMod val="75000"/>
                </a:schemeClr>
              </a:solidFill>
            </a:endParaRPr>
          </a:p>
        </p:txBody>
      </p:sp>
      <p:sp>
        <p:nvSpPr>
          <p:cNvPr id="6" name="Text Placeholder 2">
            <a:extLst>
              <a:ext uri="{FF2B5EF4-FFF2-40B4-BE49-F238E27FC236}">
                <a16:creationId xmlns:a16="http://schemas.microsoft.com/office/drawing/2014/main" id="{A67929BE-17E1-4862-959F-0757A5CAA3E0}"/>
              </a:ext>
            </a:extLst>
          </p:cNvPr>
          <p:cNvSpPr txBox="1">
            <a:spLocks/>
          </p:cNvSpPr>
          <p:nvPr/>
        </p:nvSpPr>
        <p:spPr>
          <a:xfrm>
            <a:off x="1514231" y="3859946"/>
            <a:ext cx="7031038" cy="3841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mi-NZ" sz="2400" dirty="0"/>
          </a:p>
          <a:p>
            <a:endParaRPr lang="en-AU" sz="2400" dirty="0"/>
          </a:p>
        </p:txBody>
      </p:sp>
    </p:spTree>
    <p:extLst>
      <p:ext uri="{BB962C8B-B14F-4D97-AF65-F5344CB8AC3E}">
        <p14:creationId xmlns:p14="http://schemas.microsoft.com/office/powerpoint/2010/main" val="34856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text&#10;&#10;Description automatically generated">
            <a:extLst>
              <a:ext uri="{FF2B5EF4-FFF2-40B4-BE49-F238E27FC236}">
                <a16:creationId xmlns:a16="http://schemas.microsoft.com/office/drawing/2014/main" id="{66B8D63C-97C1-405A-A0D3-EA925F8F8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74" y="198882"/>
            <a:ext cx="9729216" cy="6460236"/>
          </a:xfrm>
          <a:prstGeom prst="rect">
            <a:avLst/>
          </a:prstGeom>
        </p:spPr>
      </p:pic>
      <p:sp>
        <p:nvSpPr>
          <p:cNvPr id="6" name="Oval 5">
            <a:extLst>
              <a:ext uri="{FF2B5EF4-FFF2-40B4-BE49-F238E27FC236}">
                <a16:creationId xmlns:a16="http://schemas.microsoft.com/office/drawing/2014/main" id="{1F876439-3562-4C49-9119-A5E41BFA5177}"/>
              </a:ext>
            </a:extLst>
          </p:cNvPr>
          <p:cNvSpPr/>
          <p:nvPr/>
        </p:nvSpPr>
        <p:spPr>
          <a:xfrm>
            <a:off x="7793182" y="2881745"/>
            <a:ext cx="3200400" cy="3048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067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text&#10;&#10;Description automatically generated">
            <a:extLst>
              <a:ext uri="{FF2B5EF4-FFF2-40B4-BE49-F238E27FC236}">
                <a16:creationId xmlns:a16="http://schemas.microsoft.com/office/drawing/2014/main" id="{66B8D63C-97C1-405A-A0D3-EA925F8F8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74" y="198882"/>
            <a:ext cx="9729216" cy="6460236"/>
          </a:xfrm>
          <a:prstGeom prst="rect">
            <a:avLst/>
          </a:prstGeom>
        </p:spPr>
      </p:pic>
      <p:sp>
        <p:nvSpPr>
          <p:cNvPr id="6" name="Oval 5">
            <a:extLst>
              <a:ext uri="{FF2B5EF4-FFF2-40B4-BE49-F238E27FC236}">
                <a16:creationId xmlns:a16="http://schemas.microsoft.com/office/drawing/2014/main" id="{1F876439-3562-4C49-9119-A5E41BFA5177}"/>
              </a:ext>
            </a:extLst>
          </p:cNvPr>
          <p:cNvSpPr/>
          <p:nvPr/>
        </p:nvSpPr>
        <p:spPr>
          <a:xfrm>
            <a:off x="7793182" y="2881745"/>
            <a:ext cx="3200400" cy="3048000"/>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BDE48A30-7821-4C6F-A34B-FB8916A12BC4}"/>
              </a:ext>
            </a:extLst>
          </p:cNvPr>
          <p:cNvSpPr/>
          <p:nvPr/>
        </p:nvSpPr>
        <p:spPr>
          <a:xfrm>
            <a:off x="983673" y="581891"/>
            <a:ext cx="2812472" cy="501534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2A57F3D8-B613-4A17-929B-F316962FE3A9}"/>
              </a:ext>
            </a:extLst>
          </p:cNvPr>
          <p:cNvSpPr/>
          <p:nvPr/>
        </p:nvSpPr>
        <p:spPr>
          <a:xfrm>
            <a:off x="3908643" y="581891"/>
            <a:ext cx="3780629" cy="501534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3411496E-6A8A-4450-BAAA-C9D8D1BD700B}"/>
              </a:ext>
            </a:extLst>
          </p:cNvPr>
          <p:cNvSpPr/>
          <p:nvPr/>
        </p:nvSpPr>
        <p:spPr>
          <a:xfrm>
            <a:off x="7801770" y="581891"/>
            <a:ext cx="2812472" cy="249381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93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688786-B02D-4D43-82FE-97EDD4AE9185}"/>
              </a:ext>
            </a:extLst>
          </p:cNvPr>
          <p:cNvSpPr txBox="1">
            <a:spLocks/>
          </p:cNvSpPr>
          <p:nvPr/>
        </p:nvSpPr>
        <p:spPr>
          <a:xfrm>
            <a:off x="3047997" y="1073437"/>
            <a:ext cx="9153237" cy="17826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AU" sz="2400" i="1" dirty="0"/>
              <a:t>“</a:t>
            </a:r>
            <a:r>
              <a:rPr lang="en-US" sz="2400" i="1" dirty="0"/>
              <a:t>In addition to 4.1, the assessment framework must contain a culminating integrative assessment that assesses whether a student teacher is able to effectively integrate theory and practice, and </a:t>
            </a:r>
            <a:r>
              <a:rPr lang="en-US" sz="2400" i="1" dirty="0" err="1"/>
              <a:t>synthesise</a:t>
            </a:r>
            <a:r>
              <a:rPr lang="en-US" sz="2400" i="1" dirty="0"/>
              <a:t> their learning across the Standards.</a:t>
            </a:r>
            <a:br>
              <a:rPr lang="en-AU" sz="2400" i="1" dirty="0"/>
            </a:br>
            <a:r>
              <a:rPr lang="en-US" sz="2400" i="1" dirty="0"/>
              <a:t>This assessment will need to:</a:t>
            </a:r>
            <a:br>
              <a:rPr lang="en-US" sz="2400" i="1" dirty="0"/>
            </a:br>
            <a:br>
              <a:rPr lang="en-AU" sz="2400" dirty="0"/>
            </a:br>
            <a:br>
              <a:rPr lang="en-AU" sz="2400" dirty="0"/>
            </a:br>
            <a:endParaRPr lang="en-AU" sz="2400" dirty="0"/>
          </a:p>
        </p:txBody>
      </p:sp>
      <p:sp>
        <p:nvSpPr>
          <p:cNvPr id="5" name="Title 1">
            <a:extLst>
              <a:ext uri="{FF2B5EF4-FFF2-40B4-BE49-F238E27FC236}">
                <a16:creationId xmlns:a16="http://schemas.microsoft.com/office/drawing/2014/main" id="{511DEE9A-2292-48B7-BF29-97B6A8D2F35B}"/>
              </a:ext>
            </a:extLst>
          </p:cNvPr>
          <p:cNvSpPr txBox="1">
            <a:spLocks/>
          </p:cNvSpPr>
          <p:nvPr/>
        </p:nvSpPr>
        <p:spPr>
          <a:xfrm>
            <a:off x="1819566" y="3639995"/>
            <a:ext cx="10372434" cy="178261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57300" lvl="2" indent="-342900">
              <a:buFont typeface="Arial" panose="020B0604020202020204" pitchFamily="34" charset="0"/>
              <a:buChar char="•"/>
            </a:pPr>
            <a:r>
              <a:rPr lang="en-US" sz="2400" i="1" dirty="0"/>
              <a:t>be undertaken towards the end of the programme;</a:t>
            </a:r>
            <a:endParaRPr lang="en-AU" sz="2400" i="1" dirty="0"/>
          </a:p>
          <a:p>
            <a:pPr marL="1257300" lvl="2" indent="-342900">
              <a:buFont typeface="Arial" panose="020B0604020202020204" pitchFamily="34" charset="0"/>
              <a:buChar char="•"/>
            </a:pPr>
            <a:r>
              <a:rPr lang="en-US" sz="2400" i="1" dirty="0"/>
              <a:t>have credit-value;</a:t>
            </a:r>
            <a:endParaRPr lang="en-AU" sz="2400" i="1" dirty="0"/>
          </a:p>
          <a:p>
            <a:pPr marL="1257300" lvl="2" indent="-342900">
              <a:buFont typeface="Arial" panose="020B0604020202020204" pitchFamily="34" charset="0"/>
              <a:buChar char="•"/>
            </a:pPr>
            <a:r>
              <a:rPr lang="en-US" sz="2400" i="1" dirty="0"/>
              <a:t>be based on an open-ended authentic practice situation(s) that requires complex decision-making and the synthesis of learning from across the programme;</a:t>
            </a:r>
            <a:endParaRPr lang="en-AU" sz="2400" i="1" dirty="0"/>
          </a:p>
          <a:p>
            <a:pPr marL="1257300" lvl="2" indent="-342900">
              <a:buFont typeface="Arial" panose="020B0604020202020204" pitchFamily="34" charset="0"/>
              <a:buChar char="•"/>
            </a:pPr>
            <a:r>
              <a:rPr lang="en-US" sz="2400" i="1" dirty="0"/>
              <a:t>build on other assessments through the programme to help enhance provider judgement that a student has met the Standards and as such, is ready to teach; and</a:t>
            </a:r>
            <a:endParaRPr lang="en-AU" sz="2400" i="1" dirty="0"/>
          </a:p>
          <a:p>
            <a:pPr marL="1257300" lvl="2" indent="-342900">
              <a:buFont typeface="Arial" panose="020B0604020202020204" pitchFamily="34" charset="0"/>
              <a:buChar char="•"/>
            </a:pPr>
            <a:r>
              <a:rPr lang="en-US" sz="2400" i="1" dirty="0"/>
              <a:t>be presented orally, or primarily orally with a written element.”</a:t>
            </a:r>
            <a:endParaRPr lang="en-AU" sz="2400" i="1" dirty="0"/>
          </a:p>
        </p:txBody>
      </p:sp>
      <p:sp>
        <p:nvSpPr>
          <p:cNvPr id="6" name="Title 1">
            <a:extLst>
              <a:ext uri="{FF2B5EF4-FFF2-40B4-BE49-F238E27FC236}">
                <a16:creationId xmlns:a16="http://schemas.microsoft.com/office/drawing/2014/main" id="{7CF92175-6233-44CA-B177-6FCF097A60AD}"/>
              </a:ext>
            </a:extLst>
          </p:cNvPr>
          <p:cNvSpPr txBox="1">
            <a:spLocks/>
          </p:cNvSpPr>
          <p:nvPr/>
        </p:nvSpPr>
        <p:spPr>
          <a:xfrm>
            <a:off x="5403268" y="5310908"/>
            <a:ext cx="9153237" cy="1551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r>
              <a:rPr lang="en-US" sz="2400" dirty="0"/>
            </a:br>
            <a:br>
              <a:rPr lang="en-AU" sz="2400" dirty="0"/>
            </a:br>
            <a:br>
              <a:rPr lang="en-AU" sz="2400" dirty="0"/>
            </a:br>
            <a:endParaRPr lang="en-AU" sz="2400" dirty="0"/>
          </a:p>
        </p:txBody>
      </p:sp>
      <p:pic>
        <p:nvPicPr>
          <p:cNvPr id="9" name="Picture 8">
            <a:extLst>
              <a:ext uri="{FF2B5EF4-FFF2-40B4-BE49-F238E27FC236}">
                <a16:creationId xmlns:a16="http://schemas.microsoft.com/office/drawing/2014/main" id="{B83D57F4-8F5C-43A4-A713-E754EE8C2918}"/>
              </a:ext>
            </a:extLst>
          </p:cNvPr>
          <p:cNvPicPr>
            <a:picLocks noChangeAspect="1"/>
          </p:cNvPicPr>
          <p:nvPr/>
        </p:nvPicPr>
        <p:blipFill>
          <a:blip r:embed="rId3"/>
          <a:stretch>
            <a:fillRect/>
          </a:stretch>
        </p:blipFill>
        <p:spPr>
          <a:xfrm>
            <a:off x="0" y="10973"/>
            <a:ext cx="2879473" cy="2474626"/>
          </a:xfrm>
          <a:prstGeom prst="rect">
            <a:avLst/>
          </a:prstGeom>
        </p:spPr>
      </p:pic>
    </p:spTree>
    <p:extLst>
      <p:ext uri="{BB962C8B-B14F-4D97-AF65-F5344CB8AC3E}">
        <p14:creationId xmlns:p14="http://schemas.microsoft.com/office/powerpoint/2010/main" val="87555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FAE758-6388-4DE5-BCCF-F9F148C76FB8}"/>
              </a:ext>
            </a:extLst>
          </p:cNvPr>
          <p:cNvSpPr>
            <a:spLocks noGrp="1"/>
          </p:cNvSpPr>
          <p:nvPr>
            <p:ph type="subTitle" idx="1"/>
          </p:nvPr>
        </p:nvSpPr>
        <p:spPr>
          <a:xfrm>
            <a:off x="880417" y="2258104"/>
            <a:ext cx="9440562" cy="1173892"/>
          </a:xfrm>
        </p:spPr>
        <p:txBody>
          <a:bodyPr>
            <a:noAutofit/>
          </a:bodyPr>
          <a:lstStyle/>
          <a:p>
            <a:pPr marL="342900" lvl="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drawn from the student teacher’s own description of a challenging practice situation they have faced on a professional experience placement;</a:t>
            </a:r>
            <a:endParaRPr lang="en-AU" dirty="0"/>
          </a:p>
          <a:p>
            <a:pPr marL="342900" lvl="0" indent="-342900" algn="l">
              <a:buFont typeface="Arial" panose="020B0604020202020204" pitchFamily="34" charset="0"/>
              <a:buChar char="•"/>
            </a:pPr>
            <a:r>
              <a:rPr lang="en-US" dirty="0"/>
              <a:t>an inquiry the student teacher has carried out based on a puzzle of practice that they have attempted to resolve;</a:t>
            </a:r>
            <a:endParaRPr lang="en-AU" dirty="0"/>
          </a:p>
          <a:p>
            <a:pPr marL="342900" lvl="0" indent="-342900" algn="l">
              <a:buFont typeface="Arial" panose="020B0604020202020204" pitchFamily="34" charset="0"/>
              <a:buChar char="•"/>
            </a:pPr>
            <a:r>
              <a:rPr lang="en-US" dirty="0"/>
              <a:t>a real, complex task that teachers typically need to complete such as a major piece of planning for a defined context or contexts (level, subject, student profile);</a:t>
            </a:r>
            <a:endParaRPr lang="en-AU" dirty="0"/>
          </a:p>
          <a:p>
            <a:pPr marL="342900" lvl="0" indent="-342900" algn="l">
              <a:buFont typeface="Arial" panose="020B0604020202020204" pitchFamily="34" charset="0"/>
              <a:buChar char="•"/>
            </a:pPr>
            <a:r>
              <a:rPr lang="en-US" dirty="0"/>
              <a:t>More potential examples on pages 33/44 of the Requirements document</a:t>
            </a:r>
            <a:endParaRPr lang="en-AU" dirty="0"/>
          </a:p>
          <a:p>
            <a:pPr algn="l"/>
            <a:endParaRPr lang="en-AU" dirty="0"/>
          </a:p>
        </p:txBody>
      </p:sp>
      <p:sp>
        <p:nvSpPr>
          <p:cNvPr id="4" name="TextBox 3">
            <a:extLst>
              <a:ext uri="{FF2B5EF4-FFF2-40B4-BE49-F238E27FC236}">
                <a16:creationId xmlns:a16="http://schemas.microsoft.com/office/drawing/2014/main" id="{395BEB10-25CF-4CB7-8416-936BB91A3C72}"/>
              </a:ext>
            </a:extLst>
          </p:cNvPr>
          <p:cNvSpPr txBox="1"/>
          <p:nvPr/>
        </p:nvSpPr>
        <p:spPr>
          <a:xfrm>
            <a:off x="880417" y="1844742"/>
            <a:ext cx="8167255" cy="461665"/>
          </a:xfrm>
          <a:prstGeom prst="rect">
            <a:avLst/>
          </a:prstGeom>
          <a:solidFill>
            <a:schemeClr val="bg1"/>
          </a:solidFill>
        </p:spPr>
        <p:txBody>
          <a:bodyPr wrap="square" rtlCol="0">
            <a:spAutoFit/>
          </a:bodyPr>
          <a:lstStyle/>
          <a:p>
            <a:r>
              <a:rPr lang="en-AU" sz="2400" b="1" dirty="0"/>
              <a:t>Some potential authentic practice situations could be:</a:t>
            </a:r>
          </a:p>
        </p:txBody>
      </p:sp>
      <p:sp>
        <p:nvSpPr>
          <p:cNvPr id="5" name="Oval 4">
            <a:extLst>
              <a:ext uri="{FF2B5EF4-FFF2-40B4-BE49-F238E27FC236}">
                <a16:creationId xmlns:a16="http://schemas.microsoft.com/office/drawing/2014/main" id="{1E84A8B3-BDD6-44F1-865C-0945BFC9F15A}"/>
              </a:ext>
            </a:extLst>
          </p:cNvPr>
          <p:cNvSpPr/>
          <p:nvPr/>
        </p:nvSpPr>
        <p:spPr>
          <a:xfrm rot="1632209">
            <a:off x="9306014" y="506902"/>
            <a:ext cx="2770909" cy="11738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accent1">
                    <a:lumMod val="50000"/>
                  </a:schemeClr>
                </a:solidFill>
              </a:rPr>
              <a:t>“Tight </a:t>
            </a:r>
          </a:p>
          <a:p>
            <a:pPr algn="ctr"/>
            <a:r>
              <a:rPr lang="en-AU" sz="2400" dirty="0">
                <a:solidFill>
                  <a:schemeClr val="accent1">
                    <a:lumMod val="50000"/>
                  </a:schemeClr>
                </a:solidFill>
              </a:rPr>
              <a:t>but </a:t>
            </a:r>
          </a:p>
          <a:p>
            <a:pPr algn="ctr"/>
            <a:r>
              <a:rPr lang="en-AU" sz="2400" dirty="0">
                <a:solidFill>
                  <a:schemeClr val="accent1">
                    <a:lumMod val="50000"/>
                  </a:schemeClr>
                </a:solidFill>
              </a:rPr>
              <a:t>Loose”</a:t>
            </a:r>
          </a:p>
        </p:txBody>
      </p:sp>
    </p:spTree>
    <p:extLst>
      <p:ext uri="{BB962C8B-B14F-4D97-AF65-F5344CB8AC3E}">
        <p14:creationId xmlns:p14="http://schemas.microsoft.com/office/powerpoint/2010/main" val="29652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7CDFC7-9158-4E94-A899-A3434880D2FE}"/>
              </a:ext>
            </a:extLst>
          </p:cNvPr>
          <p:cNvSpPr>
            <a:spLocks noGrp="1"/>
          </p:cNvSpPr>
          <p:nvPr>
            <p:ph type="title"/>
          </p:nvPr>
        </p:nvSpPr>
        <p:spPr/>
        <p:txBody>
          <a:bodyPr/>
          <a:lstStyle/>
          <a:p>
            <a:endParaRPr lang="en-AU"/>
          </a:p>
        </p:txBody>
      </p:sp>
      <p:sp>
        <p:nvSpPr>
          <p:cNvPr id="3" name="Subtitle 2">
            <a:extLst>
              <a:ext uri="{FF2B5EF4-FFF2-40B4-BE49-F238E27FC236}">
                <a16:creationId xmlns:a16="http://schemas.microsoft.com/office/drawing/2014/main" id="{F5FAE758-6388-4DE5-BCCF-F9F148C76FB8}"/>
              </a:ext>
            </a:extLst>
          </p:cNvPr>
          <p:cNvSpPr>
            <a:spLocks noGrp="1"/>
          </p:cNvSpPr>
          <p:nvPr>
            <p:ph type="body" sz="quarter" idx="10"/>
          </p:nvPr>
        </p:nvSpPr>
        <p:spPr/>
        <p:txBody>
          <a:bodyPr>
            <a:noAutofit/>
          </a:bodyPr>
          <a:lstStyle/>
          <a:p>
            <a:pPr marL="342900" lvl="0" indent="-342900" algn="l">
              <a:buFont typeface="Arial" panose="020B0604020202020204" pitchFamily="34" charset="0"/>
              <a:buChar char="•"/>
            </a:pPr>
            <a:endParaRPr lang="en-US" dirty="0"/>
          </a:p>
          <a:p>
            <a:pPr algn="l"/>
            <a:endParaRPr lang="en-AU" dirty="0"/>
          </a:p>
        </p:txBody>
      </p:sp>
      <p:graphicFrame>
        <p:nvGraphicFramePr>
          <p:cNvPr id="2" name="Table 5">
            <a:extLst>
              <a:ext uri="{FF2B5EF4-FFF2-40B4-BE49-F238E27FC236}">
                <a16:creationId xmlns:a16="http://schemas.microsoft.com/office/drawing/2014/main" id="{68B84EC6-E9D6-4908-AEEF-6685C98F6CE0}"/>
              </a:ext>
            </a:extLst>
          </p:cNvPr>
          <p:cNvGraphicFramePr>
            <a:graphicFrameLocks noGrp="1"/>
          </p:cNvGraphicFramePr>
          <p:nvPr>
            <p:extLst>
              <p:ext uri="{D42A27DB-BD31-4B8C-83A1-F6EECF244321}">
                <p14:modId xmlns:p14="http://schemas.microsoft.com/office/powerpoint/2010/main" val="4177573246"/>
              </p:ext>
            </p:extLst>
          </p:nvPr>
        </p:nvGraphicFramePr>
        <p:xfrm>
          <a:off x="0" y="0"/>
          <a:ext cx="12192000" cy="716538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01310644"/>
                    </a:ext>
                  </a:extLst>
                </a:gridCol>
                <a:gridCol w="6096000">
                  <a:extLst>
                    <a:ext uri="{9D8B030D-6E8A-4147-A177-3AD203B41FA5}">
                      <a16:colId xmlns:a16="http://schemas.microsoft.com/office/drawing/2014/main" val="3781035772"/>
                    </a:ext>
                  </a:extLst>
                </a:gridCol>
              </a:tblGrid>
              <a:tr h="854054">
                <a:tc>
                  <a:txBody>
                    <a:bodyPr/>
                    <a:lstStyle/>
                    <a:p>
                      <a:pPr algn="ctr"/>
                      <a:r>
                        <a:rPr lang="en-AU" sz="3200" dirty="0"/>
                        <a:t>The ‘Tight’</a:t>
                      </a:r>
                    </a:p>
                  </a:txBody>
                  <a:tcPr/>
                </a:tc>
                <a:tc>
                  <a:txBody>
                    <a:bodyPr/>
                    <a:lstStyle/>
                    <a:p>
                      <a:pPr algn="ctr"/>
                      <a:r>
                        <a:rPr lang="en-AU" sz="3200" dirty="0"/>
                        <a:t>‘The Loose’</a:t>
                      </a:r>
                    </a:p>
                  </a:txBody>
                  <a:tcPr/>
                </a:tc>
                <a:extLst>
                  <a:ext uri="{0D108BD9-81ED-4DB2-BD59-A6C34878D82A}">
                    <a16:rowId xmlns:a16="http://schemas.microsoft.com/office/drawing/2014/main" val="4007106810"/>
                  </a:ext>
                </a:extLst>
              </a:tr>
              <a:tr h="583977">
                <a:tc>
                  <a:txBody>
                    <a:bodyPr/>
                    <a:lstStyle/>
                    <a:p>
                      <a:pPr marL="342900" indent="-342900" algn="l">
                        <a:buFont typeface="Arial" panose="020B0604020202020204" pitchFamily="34" charset="0"/>
                        <a:buChar char="•"/>
                      </a:pPr>
                      <a:r>
                        <a:rPr lang="en-AU" sz="2400" dirty="0"/>
                        <a:t>CIA must be held towards end of programme and have credit value</a:t>
                      </a:r>
                    </a:p>
                  </a:txBody>
                  <a:tcPr/>
                </a:tc>
                <a:tc>
                  <a:txBody>
                    <a:bodyPr/>
                    <a:lstStyle/>
                    <a:p>
                      <a:pPr marL="342900" indent="-342900" algn="l">
                        <a:buFont typeface="Arial" panose="020B0604020202020204" pitchFamily="34" charset="0"/>
                        <a:buChar char="•"/>
                      </a:pPr>
                      <a:r>
                        <a:rPr lang="en-AU" sz="2400" dirty="0"/>
                        <a:t>How closely CIA connects to specific practicum contexts</a:t>
                      </a:r>
                    </a:p>
                  </a:txBody>
                  <a:tcPr/>
                </a:tc>
                <a:extLst>
                  <a:ext uri="{0D108BD9-81ED-4DB2-BD59-A6C34878D82A}">
                    <a16:rowId xmlns:a16="http://schemas.microsoft.com/office/drawing/2014/main" val="1822688933"/>
                  </a:ext>
                </a:extLst>
              </a:tr>
              <a:tr h="916192">
                <a:tc>
                  <a:txBody>
                    <a:bodyPr/>
                    <a:lstStyle/>
                    <a:p>
                      <a:pPr marL="342900" indent="-342900" algn="l">
                        <a:buFont typeface="Arial" panose="020B0604020202020204" pitchFamily="34" charset="0"/>
                        <a:buChar char="•"/>
                      </a:pPr>
                      <a:r>
                        <a:rPr lang="en-AU" sz="2400" dirty="0"/>
                        <a:t>CIA must be based on an open-ended authentic practice situation</a:t>
                      </a:r>
                    </a:p>
                  </a:txBody>
                  <a:tcPr/>
                </a:tc>
                <a:tc>
                  <a:txBody>
                    <a:bodyPr/>
                    <a:lstStyle/>
                    <a:p>
                      <a:pPr marL="342900" indent="-342900" algn="l">
                        <a:buFont typeface="Arial" panose="020B0604020202020204" pitchFamily="34" charset="0"/>
                        <a:buChar char="•"/>
                      </a:pPr>
                      <a:r>
                        <a:rPr lang="en-AU" sz="2400" dirty="0"/>
                        <a:t>How partners are involved in the assessment of the CIA</a:t>
                      </a:r>
                    </a:p>
                  </a:txBody>
                  <a:tcPr/>
                </a:tc>
                <a:extLst>
                  <a:ext uri="{0D108BD9-81ED-4DB2-BD59-A6C34878D82A}">
                    <a16:rowId xmlns:a16="http://schemas.microsoft.com/office/drawing/2014/main" val="1786230162"/>
                  </a:ext>
                </a:extLst>
              </a:tr>
              <a:tr h="916183">
                <a:tc>
                  <a:txBody>
                    <a:bodyPr/>
                    <a:lstStyle/>
                    <a:p>
                      <a:pPr marL="342900" indent="-342900" algn="l">
                        <a:buFont typeface="Arial" panose="020B0604020202020204" pitchFamily="34" charset="0"/>
                        <a:buChar char="•"/>
                      </a:pPr>
                      <a:r>
                        <a:rPr lang="en-AU" sz="2400" dirty="0"/>
                        <a:t>CIA builds on other assessments throughout the programme</a:t>
                      </a:r>
                    </a:p>
                  </a:txBody>
                  <a:tcPr/>
                </a:tc>
                <a:tc>
                  <a:txBody>
                    <a:bodyPr/>
                    <a:lstStyle/>
                    <a:p>
                      <a:pPr marL="342900" indent="-342900" algn="l">
                        <a:buFont typeface="Arial" panose="020B0604020202020204" pitchFamily="34" charset="0"/>
                        <a:buChar char="•"/>
                      </a:pPr>
                      <a:r>
                        <a:rPr lang="en-AU" sz="2400" dirty="0"/>
                        <a:t>How multimedia may or may not be involved in CIA</a:t>
                      </a:r>
                    </a:p>
                  </a:txBody>
                  <a:tcPr/>
                </a:tc>
                <a:extLst>
                  <a:ext uri="{0D108BD9-81ED-4DB2-BD59-A6C34878D82A}">
                    <a16:rowId xmlns:a16="http://schemas.microsoft.com/office/drawing/2014/main" val="3247759296"/>
                  </a:ext>
                </a:extLst>
              </a:tr>
              <a:tr h="932842">
                <a:tc>
                  <a:txBody>
                    <a:bodyPr/>
                    <a:lstStyle/>
                    <a:p>
                      <a:pPr marL="342900" indent="-342900" algn="l">
                        <a:buFont typeface="Arial" panose="020B0604020202020204" pitchFamily="34" charset="0"/>
                        <a:buChar char="•"/>
                      </a:pPr>
                      <a:r>
                        <a:rPr lang="en-AU" sz="2400" dirty="0"/>
                        <a:t>CIA is presented orally, or primarily orally with a written component</a:t>
                      </a:r>
                    </a:p>
                  </a:txBody>
                  <a:tcPr/>
                </a:tc>
                <a:tc rowSpan="2">
                  <a:txBody>
                    <a:bodyPr/>
                    <a:lstStyle/>
                    <a:p>
                      <a:pPr marL="342900" indent="-342900" algn="l">
                        <a:buFont typeface="Arial" panose="020B0604020202020204" pitchFamily="34" charset="0"/>
                        <a:buChar char="•"/>
                      </a:pPr>
                      <a:r>
                        <a:rPr lang="en-AU" sz="2400" dirty="0"/>
                        <a:t>Whether the CIA practice situation is from a students own practice situation, an inquiry, provided case study, a visual prompt, a posed problem, a role-play/simulation, or something else …</a:t>
                      </a:r>
                    </a:p>
                  </a:txBody>
                  <a:tcPr/>
                </a:tc>
                <a:extLst>
                  <a:ext uri="{0D108BD9-81ED-4DB2-BD59-A6C34878D82A}">
                    <a16:rowId xmlns:a16="http://schemas.microsoft.com/office/drawing/2014/main" val="328677027"/>
                  </a:ext>
                </a:extLst>
              </a:tr>
              <a:tr h="1266832">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srgbClr val="000000"/>
                          </a:solidFill>
                          <a:effectLst/>
                          <a:uLnTx/>
                          <a:uFillTx/>
                          <a:latin typeface="+mn-lt"/>
                          <a:ea typeface="+mn-ea"/>
                          <a:cs typeface="+mn-cs"/>
                        </a:rPr>
                        <a:t>CIA assessment criteria and associated rubrics should observe advice </a:t>
                      </a:r>
                      <a:r>
                        <a:rPr kumimoji="0" lang="en-AU" sz="2400" b="0" i="0" u="none" strike="noStrike" kern="1200" cap="none" spc="0" normalizeH="0" baseline="0" noProof="0" dirty="0" err="1">
                          <a:ln>
                            <a:noFill/>
                          </a:ln>
                          <a:solidFill>
                            <a:srgbClr val="000000"/>
                          </a:solidFill>
                          <a:effectLst/>
                          <a:uLnTx/>
                          <a:uFillTx/>
                          <a:latin typeface="+mn-lt"/>
                          <a:ea typeface="+mn-ea"/>
                          <a:cs typeface="+mn-cs"/>
                        </a:rPr>
                        <a:t>fromthe</a:t>
                      </a:r>
                      <a:r>
                        <a:rPr kumimoji="0" lang="en-AU" sz="2400" b="0" i="0" u="none" strike="noStrike" kern="1200" cap="none" spc="0" normalizeH="0" baseline="0" noProof="0" dirty="0">
                          <a:ln>
                            <a:noFill/>
                          </a:ln>
                          <a:solidFill>
                            <a:srgbClr val="000000"/>
                          </a:solidFill>
                          <a:effectLst/>
                          <a:uLnTx/>
                          <a:uFillTx/>
                          <a:latin typeface="+mn-lt"/>
                          <a:ea typeface="+mn-ea"/>
                          <a:cs typeface="+mn-cs"/>
                        </a:rPr>
                        <a:t> Requirements document (p.34)</a:t>
                      </a:r>
                    </a:p>
                    <a:p>
                      <a:endParaRPr lang="en-AU" dirty="0"/>
                    </a:p>
                  </a:txBody>
                  <a:tcPr/>
                </a:tc>
                <a:tc vMerge="1">
                  <a:txBody>
                    <a:bodyPr/>
                    <a:lstStyle/>
                    <a:p>
                      <a:pPr marL="342900" indent="-342900" algn="l">
                        <a:buFont typeface="Arial" panose="020B0604020202020204" pitchFamily="34" charset="0"/>
                        <a:buChar char="•"/>
                      </a:pPr>
                      <a:endParaRPr lang="en-AU" sz="2400" dirty="0"/>
                    </a:p>
                  </a:txBody>
                  <a:tcPr/>
                </a:tc>
                <a:extLst>
                  <a:ext uri="{0D108BD9-81ED-4DB2-BD59-A6C34878D82A}">
                    <a16:rowId xmlns:a16="http://schemas.microsoft.com/office/drawing/2014/main" val="4010939591"/>
                  </a:ext>
                </a:extLst>
              </a:tr>
              <a:tr h="1260117">
                <a:tc>
                  <a:txBody>
                    <a:bodyPr/>
                    <a:lstStyle/>
                    <a:p>
                      <a:pPr algn="ctr"/>
                      <a:r>
                        <a:rPr lang="en-AU" sz="2400" dirty="0"/>
                        <a:t>(see Requirements document for more details)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400" dirty="0"/>
                        <a:t>(see Requirements document for more details)</a:t>
                      </a:r>
                    </a:p>
                    <a:p>
                      <a:pPr algn="ctr"/>
                      <a:endParaRPr lang="en-AU" sz="2400" dirty="0"/>
                    </a:p>
                  </a:txBody>
                  <a:tcPr/>
                </a:tc>
                <a:extLst>
                  <a:ext uri="{0D108BD9-81ED-4DB2-BD59-A6C34878D82A}">
                    <a16:rowId xmlns:a16="http://schemas.microsoft.com/office/drawing/2014/main" val="1817535273"/>
                  </a:ext>
                </a:extLst>
              </a:tr>
            </a:tbl>
          </a:graphicData>
        </a:graphic>
      </p:graphicFrame>
    </p:spTree>
    <p:extLst>
      <p:ext uri="{BB962C8B-B14F-4D97-AF65-F5344CB8AC3E}">
        <p14:creationId xmlns:p14="http://schemas.microsoft.com/office/powerpoint/2010/main" val="2090280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DAF3-E36E-427D-980B-EF7C38F7DD73}"/>
              </a:ext>
            </a:extLst>
          </p:cNvPr>
          <p:cNvSpPr>
            <a:spLocks noGrp="1"/>
          </p:cNvSpPr>
          <p:nvPr>
            <p:ph type="title"/>
          </p:nvPr>
        </p:nvSpPr>
        <p:spPr>
          <a:xfrm>
            <a:off x="492369" y="4712676"/>
            <a:ext cx="11084943" cy="1397179"/>
          </a:xfrm>
          <a:solidFill>
            <a:schemeClr val="accent1">
              <a:lumMod val="75000"/>
            </a:schemeClr>
          </a:solidFill>
        </p:spPr>
        <p:txBody>
          <a:bodyPr>
            <a:noAutofit/>
          </a:bodyPr>
          <a:lstStyle/>
          <a:p>
            <a:pPr algn="ctr"/>
            <a:r>
              <a:rPr lang="en-AU" sz="4800" dirty="0">
                <a:solidFill>
                  <a:schemeClr val="bg1"/>
                </a:solidFill>
              </a:rPr>
              <a:t>Culminating Integrative Assessment </a:t>
            </a:r>
            <a:br>
              <a:rPr lang="en-AU" sz="4800" dirty="0">
                <a:solidFill>
                  <a:schemeClr val="bg1"/>
                </a:solidFill>
              </a:rPr>
            </a:br>
            <a:r>
              <a:rPr lang="en-AU" sz="4800" dirty="0">
                <a:solidFill>
                  <a:schemeClr val="bg1"/>
                </a:solidFill>
              </a:rPr>
              <a:t>and Partnerships</a:t>
            </a:r>
          </a:p>
        </p:txBody>
      </p:sp>
      <p:pic>
        <p:nvPicPr>
          <p:cNvPr id="4" name="Picture 3" descr="A screenshot of text&#10;&#10;Description automatically generated">
            <a:extLst>
              <a:ext uri="{FF2B5EF4-FFF2-40B4-BE49-F238E27FC236}">
                <a16:creationId xmlns:a16="http://schemas.microsoft.com/office/drawing/2014/main" id="{5BEB321C-6603-45B7-A150-A5168C4B6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831" y="296984"/>
            <a:ext cx="5770481" cy="3831621"/>
          </a:xfrm>
          <a:prstGeom prst="rect">
            <a:avLst/>
          </a:prstGeom>
          <a:ln>
            <a:solidFill>
              <a:schemeClr val="accent1"/>
            </a:solidFill>
          </a:ln>
        </p:spPr>
      </p:pic>
      <p:sp>
        <p:nvSpPr>
          <p:cNvPr id="6" name="Rectangle: Rounded Corners 5">
            <a:extLst>
              <a:ext uri="{FF2B5EF4-FFF2-40B4-BE49-F238E27FC236}">
                <a16:creationId xmlns:a16="http://schemas.microsoft.com/office/drawing/2014/main" id="{C6087BFC-D37B-4456-AB3C-91CE8D0A30F0}"/>
              </a:ext>
            </a:extLst>
          </p:cNvPr>
          <p:cNvSpPr/>
          <p:nvPr/>
        </p:nvSpPr>
        <p:spPr>
          <a:xfrm>
            <a:off x="8686800" y="2078183"/>
            <a:ext cx="2890512" cy="132529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4992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ext&#10;&#10;Description automatically generated">
            <a:extLst>
              <a:ext uri="{FF2B5EF4-FFF2-40B4-BE49-F238E27FC236}">
                <a16:creationId xmlns:a16="http://schemas.microsoft.com/office/drawing/2014/main" id="{66B8D63C-97C1-405A-A0D3-EA925F8F8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74" y="198882"/>
            <a:ext cx="9729216" cy="6460236"/>
          </a:xfrm>
          <a:prstGeom prst="rect">
            <a:avLst/>
          </a:prstGeom>
        </p:spPr>
      </p:pic>
      <p:sp>
        <p:nvSpPr>
          <p:cNvPr id="4" name="Rectangle: Rounded Corners 3">
            <a:extLst>
              <a:ext uri="{FF2B5EF4-FFF2-40B4-BE49-F238E27FC236}">
                <a16:creationId xmlns:a16="http://schemas.microsoft.com/office/drawing/2014/main" id="{EE12489E-3DDA-4715-B04B-C2D4EB0252BC}"/>
              </a:ext>
            </a:extLst>
          </p:cNvPr>
          <p:cNvSpPr/>
          <p:nvPr/>
        </p:nvSpPr>
        <p:spPr>
          <a:xfrm>
            <a:off x="8263589" y="3369852"/>
            <a:ext cx="2336801" cy="209310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C621961E-1A9C-4264-961E-95290AC4239E}"/>
              </a:ext>
            </a:extLst>
          </p:cNvPr>
          <p:cNvSpPr/>
          <p:nvPr/>
        </p:nvSpPr>
        <p:spPr>
          <a:xfrm>
            <a:off x="871175" y="1690255"/>
            <a:ext cx="2938826" cy="377269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7913BCD7-1573-420A-A2BF-0A340D0E8F32}"/>
              </a:ext>
            </a:extLst>
          </p:cNvPr>
          <p:cNvCxnSpPr>
            <a:cxnSpLocks/>
          </p:cNvCxnSpPr>
          <p:nvPr/>
        </p:nvCxnSpPr>
        <p:spPr>
          <a:xfrm>
            <a:off x="3430954" y="5462954"/>
            <a:ext cx="5091725" cy="0"/>
          </a:xfrm>
          <a:prstGeom prst="line">
            <a:avLst/>
          </a:prstGeom>
          <a:ln w="571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8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ext&#10;&#10;Description automatically generated">
            <a:extLst>
              <a:ext uri="{FF2B5EF4-FFF2-40B4-BE49-F238E27FC236}">
                <a16:creationId xmlns:a16="http://schemas.microsoft.com/office/drawing/2014/main" id="{5BEB321C-6603-45B7-A150-A5168C4B6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893" y="561640"/>
            <a:ext cx="8255774" cy="5481865"/>
          </a:xfrm>
          <a:prstGeom prst="rect">
            <a:avLst/>
          </a:prstGeom>
          <a:ln>
            <a:solidFill>
              <a:schemeClr val="accent1"/>
            </a:solidFill>
          </a:ln>
        </p:spPr>
      </p:pic>
      <p:sp>
        <p:nvSpPr>
          <p:cNvPr id="6" name="Rectangle: Rounded Corners 5">
            <a:extLst>
              <a:ext uri="{FF2B5EF4-FFF2-40B4-BE49-F238E27FC236}">
                <a16:creationId xmlns:a16="http://schemas.microsoft.com/office/drawing/2014/main" id="{C6087BFC-D37B-4456-AB3C-91CE8D0A30F0}"/>
              </a:ext>
            </a:extLst>
          </p:cNvPr>
          <p:cNvSpPr/>
          <p:nvPr/>
        </p:nvSpPr>
        <p:spPr>
          <a:xfrm>
            <a:off x="9661178" y="3165231"/>
            <a:ext cx="2071078" cy="181779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5D82D53A-1A5D-4371-8420-E006E6818494}"/>
              </a:ext>
            </a:extLst>
          </p:cNvPr>
          <p:cNvSpPr/>
          <p:nvPr/>
        </p:nvSpPr>
        <p:spPr>
          <a:xfrm>
            <a:off x="5939692" y="3133935"/>
            <a:ext cx="1664678" cy="181779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897F37A1-CBE3-442E-8C97-C5F1A7D1B641}"/>
              </a:ext>
            </a:extLst>
          </p:cNvPr>
          <p:cNvCxnSpPr>
            <a:cxnSpLocks/>
          </p:cNvCxnSpPr>
          <p:nvPr/>
        </p:nvCxnSpPr>
        <p:spPr>
          <a:xfrm flipV="1">
            <a:off x="7354278" y="4940612"/>
            <a:ext cx="2414953" cy="2"/>
          </a:xfrm>
          <a:prstGeom prst="line">
            <a:avLst/>
          </a:prstGeom>
          <a:ln w="571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C71C50F-3CE9-49BB-A161-D1A04F45D656}"/>
              </a:ext>
            </a:extLst>
          </p:cNvPr>
          <p:cNvSpPr txBox="1"/>
          <p:nvPr/>
        </p:nvSpPr>
        <p:spPr>
          <a:xfrm rot="19198237">
            <a:off x="-170668" y="2417091"/>
            <a:ext cx="7153121" cy="1077218"/>
          </a:xfrm>
          <a:prstGeom prst="rect">
            <a:avLst/>
          </a:prstGeom>
          <a:solidFill>
            <a:schemeClr val="accent1">
              <a:lumMod val="75000"/>
            </a:schemeClr>
          </a:solidFill>
        </p:spPr>
        <p:txBody>
          <a:bodyPr wrap="square" rtlCol="0">
            <a:spAutoFit/>
          </a:bodyPr>
          <a:lstStyle/>
          <a:p>
            <a:pPr algn="ctr"/>
            <a:r>
              <a:rPr lang="en-AU" sz="3200" dirty="0">
                <a:solidFill>
                  <a:schemeClr val="bg1"/>
                </a:solidFill>
              </a:rPr>
              <a:t>Connecting the Culminating Integrative Assessment with Diversity </a:t>
            </a:r>
          </a:p>
        </p:txBody>
      </p:sp>
    </p:spTree>
    <p:extLst>
      <p:ext uri="{BB962C8B-B14F-4D97-AF65-F5344CB8AC3E}">
        <p14:creationId xmlns:p14="http://schemas.microsoft.com/office/powerpoint/2010/main" val="9957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education council RGB">
      <a:dk1>
        <a:srgbClr val="000000"/>
      </a:dk1>
      <a:lt1>
        <a:srgbClr val="FFFFFF"/>
      </a:lt1>
      <a:dk2>
        <a:srgbClr val="6C6E71"/>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_Council_General_Template" id="{60F1C28C-25D8-481B-848A-F29778FC7187}" vid="{F14C0F20-D28E-46EF-A1E9-9A9DDC4413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Teaching_Council_General_Template</Template>
  <TotalTime>1871</TotalTime>
  <Words>2161</Words>
  <Application>Microsoft Office PowerPoint</Application>
  <PresentationFormat>Widescreen</PresentationFormat>
  <Paragraphs>155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Book</vt:lpstr>
      <vt:lpstr>Franklin Gothic Medium</vt:lpstr>
      <vt:lpstr>Office Theme</vt:lpstr>
      <vt:lpstr>Requirement 4.2  Culminating Integrative Assessment</vt:lpstr>
      <vt:lpstr>PowerPoint Presentation</vt:lpstr>
      <vt:lpstr>PowerPoint Presentation</vt:lpstr>
      <vt:lpstr>PowerPoint Presentation</vt:lpstr>
      <vt:lpstr>PowerPoint Presentation</vt:lpstr>
      <vt:lpstr>PowerPoint Presentation</vt:lpstr>
      <vt:lpstr>Culminating Integrative Assessment  and Partnerships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Scott</dc:creator>
  <cp:lastModifiedBy>Susan Fogarty</cp:lastModifiedBy>
  <cp:revision>11</cp:revision>
  <dcterms:created xsi:type="dcterms:W3CDTF">2019-09-11T02:38:48Z</dcterms:created>
  <dcterms:modified xsi:type="dcterms:W3CDTF">2020-02-13T19:06:16Z</dcterms:modified>
</cp:coreProperties>
</file>